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0" r:id="rId2"/>
  </p:sldMasterIdLst>
  <p:notesMasterIdLst>
    <p:notesMasterId r:id="rId18"/>
  </p:notesMasterIdLst>
  <p:sldIdLst>
    <p:sldId id="353" r:id="rId3"/>
    <p:sldId id="278" r:id="rId4"/>
    <p:sldId id="266" r:id="rId5"/>
    <p:sldId id="269" r:id="rId6"/>
    <p:sldId id="284" r:id="rId7"/>
    <p:sldId id="271" r:id="rId8"/>
    <p:sldId id="280" r:id="rId9"/>
    <p:sldId id="282" r:id="rId10"/>
    <p:sldId id="270" r:id="rId11"/>
    <p:sldId id="281" r:id="rId12"/>
    <p:sldId id="275" r:id="rId13"/>
    <p:sldId id="279" r:id="rId14"/>
    <p:sldId id="274" r:id="rId15"/>
    <p:sldId id="277" r:id="rId16"/>
    <p:sldId id="35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 pośredni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PlaceHolder 1"/>
          <p:cNvSpPr>
            <a:spLocks noGrp="1" noRot="1" noChangeAspect="1"/>
          </p:cNvSpPr>
          <p:nvPr>
            <p:ph type="sldImg"/>
          </p:nvPr>
        </p:nvSpPr>
        <p:spPr>
          <a:xfrm>
            <a:off x="0" y="812520"/>
            <a:ext cx="0" cy="0"/>
          </a:xfrm>
          <a:prstGeom prst="rect">
            <a:avLst/>
          </a:prstGeom>
          <a:noFill/>
          <a:ln w="0">
            <a:noFill/>
          </a:ln>
        </p:spPr>
        <p:txBody>
          <a:bodyPr lIns="0" tIns="0" rIns="0" bIns="0" anchor="ctr">
            <a:noAutofit/>
          </a:bodyPr>
          <a:lstStyle/>
          <a:p>
            <a:pPr algn="ctr"/>
            <a:r>
              <a:rPr lang="pl-PL" sz="4400" b="0" strike="noStrike" spc="-1">
                <a:solidFill>
                  <a:srgbClr val="000000"/>
                </a:solidFill>
                <a:latin typeface="Arial"/>
              </a:rPr>
              <a:t>Kliknij, aby przesunąć slajd</a:t>
            </a:r>
          </a:p>
        </p:txBody>
      </p:sp>
      <p:sp>
        <p:nvSpPr>
          <p:cNvPr id="15" name="PlaceHolder 2"/>
          <p:cNvSpPr>
            <a:spLocks noGrp="1"/>
          </p:cNvSpPr>
          <p:nvPr>
            <p:ph type="body"/>
          </p:nvPr>
        </p:nvSpPr>
        <p:spPr>
          <a:xfrm>
            <a:off x="756000" y="5078520"/>
            <a:ext cx="6047640" cy="4811040"/>
          </a:xfrm>
          <a:prstGeom prst="rect">
            <a:avLst/>
          </a:prstGeom>
          <a:noFill/>
          <a:ln w="0">
            <a:noFill/>
          </a:ln>
        </p:spPr>
        <p:txBody>
          <a:bodyPr lIns="0" tIns="0" rIns="0" bIns="0" anchor="t">
            <a:noAutofit/>
          </a:bodyPr>
          <a:lstStyle/>
          <a:p>
            <a:pPr marL="216000" indent="-216000">
              <a:buNone/>
            </a:pPr>
            <a:r>
              <a:rPr lang="pl-PL" sz="2000" b="0" strike="noStrike" spc="-1">
                <a:solidFill>
                  <a:srgbClr val="000000"/>
                </a:solidFill>
                <a:latin typeface="Arial"/>
              </a:rPr>
              <a:t>Kliknij, aby edytować format notatek</a:t>
            </a:r>
          </a:p>
        </p:txBody>
      </p:sp>
      <p:sp>
        <p:nvSpPr>
          <p:cNvPr id="16" name="PlaceHolder 3"/>
          <p:cNvSpPr>
            <a:spLocks noGrp="1"/>
          </p:cNvSpPr>
          <p:nvPr>
            <p:ph type="hdr"/>
          </p:nvPr>
        </p:nvSpPr>
        <p:spPr>
          <a:xfrm>
            <a:off x="0" y="0"/>
            <a:ext cx="3280680" cy="534240"/>
          </a:xfrm>
          <a:prstGeom prst="rect">
            <a:avLst/>
          </a:prstGeom>
          <a:noFill/>
          <a:ln w="0">
            <a:noFill/>
          </a:ln>
        </p:spPr>
        <p:txBody>
          <a:bodyPr lIns="0" tIns="0" rIns="0" bIns="0" anchor="t">
            <a:noAutofit/>
          </a:bodyPr>
          <a:lstStyle/>
          <a:p>
            <a:pPr indent="0">
              <a:buNone/>
            </a:pPr>
            <a:r>
              <a:rPr lang="pl-PL" sz="1400" b="0" strike="noStrike" spc="-1">
                <a:solidFill>
                  <a:srgbClr val="000000"/>
                </a:solidFill>
                <a:latin typeface="Times New Roman"/>
              </a:rPr>
              <a:t>&lt;główka&gt;</a:t>
            </a:r>
          </a:p>
        </p:txBody>
      </p:sp>
      <p:sp>
        <p:nvSpPr>
          <p:cNvPr id="17" name="PlaceHolder 4"/>
          <p:cNvSpPr>
            <a:spLocks noGrp="1"/>
          </p:cNvSpPr>
          <p:nvPr>
            <p:ph type="dt" idx="7"/>
          </p:nvPr>
        </p:nvSpPr>
        <p:spPr>
          <a:xfrm>
            <a:off x="4278960" y="0"/>
            <a:ext cx="3280680" cy="534240"/>
          </a:xfrm>
          <a:prstGeom prst="rect">
            <a:avLst/>
          </a:prstGeom>
          <a:noFill/>
          <a:ln w="0">
            <a:noFill/>
          </a:ln>
        </p:spPr>
        <p:txBody>
          <a:bodyPr lIns="0" tIns="0" rIns="0" bIns="0" anchor="t">
            <a:noAutofit/>
          </a:bodyPr>
          <a:lstStyle>
            <a:lvl1pPr indent="0" algn="r">
              <a:buNone/>
              <a:defRPr lang="pl-PL" sz="1400" b="0" strike="noStrike" spc="-1">
                <a:solidFill>
                  <a:srgbClr val="000000"/>
                </a:solidFill>
                <a:latin typeface="Times New Roman"/>
              </a:defRPr>
            </a:lvl1pPr>
          </a:lstStyle>
          <a:p>
            <a:pPr indent="0" algn="r">
              <a:buNone/>
            </a:pPr>
            <a:r>
              <a:rPr lang="pl-PL" sz="1400" b="0" strike="noStrike" spc="-1">
                <a:solidFill>
                  <a:srgbClr val="000000"/>
                </a:solidFill>
                <a:latin typeface="Times New Roman"/>
              </a:rPr>
              <a:t>&lt;data/godzina&gt;</a:t>
            </a:r>
          </a:p>
        </p:txBody>
      </p:sp>
      <p:sp>
        <p:nvSpPr>
          <p:cNvPr id="18" name="PlaceHolder 5"/>
          <p:cNvSpPr>
            <a:spLocks noGrp="1"/>
          </p:cNvSpPr>
          <p:nvPr>
            <p:ph type="ftr" idx="8"/>
          </p:nvPr>
        </p:nvSpPr>
        <p:spPr>
          <a:xfrm>
            <a:off x="0" y="10157400"/>
            <a:ext cx="3280680" cy="534240"/>
          </a:xfrm>
          <a:prstGeom prst="rect">
            <a:avLst/>
          </a:prstGeom>
          <a:noFill/>
          <a:ln w="0">
            <a:noFill/>
          </a:ln>
        </p:spPr>
        <p:txBody>
          <a:bodyPr lIns="0" tIns="0" rIns="0" bIns="0" anchor="b">
            <a:noAutofit/>
          </a:bodyPr>
          <a:lstStyle>
            <a:lvl1pPr indent="0">
              <a:buNone/>
              <a:defRPr lang="pl-PL" sz="1400" b="0" strike="noStrike" spc="-1">
                <a:solidFill>
                  <a:srgbClr val="000000"/>
                </a:solidFill>
                <a:latin typeface="Times New Roman"/>
              </a:defRPr>
            </a:lvl1pPr>
          </a:lstStyle>
          <a:p>
            <a:pPr indent="0">
              <a:buNone/>
            </a:pPr>
            <a:r>
              <a:rPr lang="pl-PL" sz="1400" b="0" strike="noStrike" spc="-1">
                <a:solidFill>
                  <a:srgbClr val="000000"/>
                </a:solidFill>
                <a:latin typeface="Times New Roman"/>
              </a:rPr>
              <a:t>&lt;stopka&gt;</a:t>
            </a:r>
          </a:p>
        </p:txBody>
      </p:sp>
      <p:sp>
        <p:nvSpPr>
          <p:cNvPr id="19" name="PlaceHolder 6"/>
          <p:cNvSpPr>
            <a:spLocks noGrp="1"/>
          </p:cNvSpPr>
          <p:nvPr>
            <p:ph type="sldNum" idx="9"/>
          </p:nvPr>
        </p:nvSpPr>
        <p:spPr>
          <a:xfrm>
            <a:off x="4278960" y="10157400"/>
            <a:ext cx="3280680" cy="534240"/>
          </a:xfrm>
          <a:prstGeom prst="rect">
            <a:avLst/>
          </a:prstGeom>
          <a:noFill/>
          <a:ln w="0">
            <a:noFill/>
          </a:ln>
        </p:spPr>
        <p:txBody>
          <a:bodyPr lIns="0" tIns="0" rIns="0" bIns="0" anchor="b">
            <a:noAutofit/>
          </a:bodyPr>
          <a:lstStyle>
            <a:lvl1pPr indent="0" algn="r">
              <a:buNone/>
              <a:defRPr lang="pl-PL" sz="1400" b="0" strike="noStrike" spc="-1">
                <a:solidFill>
                  <a:srgbClr val="000000"/>
                </a:solidFill>
                <a:latin typeface="Times New Roman"/>
              </a:defRPr>
            </a:lvl1pPr>
          </a:lstStyle>
          <a:p>
            <a:pPr indent="0" algn="r">
              <a:buNone/>
            </a:pPr>
            <a:fld id="{24CC05F1-482C-4E83-9CA5-BCC3B3B3E636}" type="slidenum">
              <a:rPr lang="pl-PL" sz="1400" b="0" strike="noStrike" spc="-1">
                <a:solidFill>
                  <a:srgbClr val="000000"/>
                </a:solidFill>
                <a:latin typeface="Times New Roman"/>
              </a:rPr>
              <a:t>‹#›</a:t>
            </a:fld>
            <a:endParaRPr lang="pl-PL" sz="1400" b="0" strike="noStrike" spc="-1">
              <a:solidFill>
                <a:srgbClr val="000000"/>
              </a:solidFill>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PlaceHolder 1"/>
          <p:cNvSpPr>
            <a:spLocks noGrp="1" noRot="1" noChangeAspect="1"/>
          </p:cNvSpPr>
          <p:nvPr>
            <p:ph type="sldImg"/>
          </p:nvPr>
        </p:nvSpPr>
        <p:spPr>
          <a:xfrm>
            <a:off x="423863" y="1241425"/>
            <a:ext cx="5945187" cy="3344863"/>
          </a:xfrm>
          <a:prstGeom prst="rect">
            <a:avLst/>
          </a:prstGeom>
          <a:ln w="0">
            <a:noFill/>
          </a:ln>
        </p:spPr>
      </p:sp>
      <p:sp>
        <p:nvSpPr>
          <p:cNvPr id="127" name="PlaceHolder 2"/>
          <p:cNvSpPr>
            <a:spLocks noGrp="1"/>
          </p:cNvSpPr>
          <p:nvPr>
            <p:ph type="body"/>
          </p:nvPr>
        </p:nvSpPr>
        <p:spPr>
          <a:xfrm>
            <a:off x="679680" y="4777200"/>
            <a:ext cx="5433120" cy="3903480"/>
          </a:xfrm>
          <a:prstGeom prst="rect">
            <a:avLst/>
          </a:prstGeom>
          <a:noFill/>
          <a:ln w="0">
            <a:noFill/>
          </a:ln>
        </p:spPr>
        <p:txBody>
          <a:bodyPr lIns="0" tIns="0" rIns="0" bIns="0" anchor="t">
            <a:noAutofit/>
          </a:bodyPr>
          <a:lstStyle/>
          <a:p>
            <a:pPr marL="216000" indent="-216000">
              <a:buNone/>
            </a:pPr>
            <a:endParaRPr lang="pl-PL" sz="1800" b="0" strike="noStrike" spc="-1">
              <a:solidFill>
                <a:srgbClr val="000000"/>
              </a:solidFill>
              <a:latin typeface="Arial"/>
            </a:endParaRPr>
          </a:p>
        </p:txBody>
      </p:sp>
      <p:sp>
        <p:nvSpPr>
          <p:cNvPr id="128" name="PlaceHolder 3"/>
          <p:cNvSpPr>
            <a:spLocks noGrp="1"/>
          </p:cNvSpPr>
          <p:nvPr>
            <p:ph type="sldNum" idx="11"/>
          </p:nvPr>
        </p:nvSpPr>
        <p:spPr>
          <a:xfrm>
            <a:off x="3850560" y="9428760"/>
            <a:ext cx="2940480" cy="492840"/>
          </a:xfrm>
          <a:prstGeom prst="rect">
            <a:avLst/>
          </a:prstGeom>
          <a:noFill/>
          <a:ln w="0">
            <a:noFill/>
          </a:ln>
        </p:spPr>
        <p:txBody>
          <a:bodyPr lIns="0" tIns="0" rIns="0" bIns="0" anchor="b">
            <a:noAutofit/>
          </a:bodyPr>
          <a:lstStyle>
            <a:lvl1pPr indent="0" algn="r" defTabSz="914400">
              <a:lnSpc>
                <a:spcPct val="100000"/>
              </a:lnSpc>
              <a:buNone/>
              <a:tabLst>
                <a:tab pos="0" algn="l"/>
              </a:tabLst>
              <a:defRPr lang="pl-PL" sz="1200" b="0" strike="noStrike" spc="-1">
                <a:solidFill>
                  <a:srgbClr val="000000"/>
                </a:solidFill>
                <a:latin typeface="Times New Roman"/>
                <a:ea typeface="+mn-ea"/>
              </a:defRPr>
            </a:lvl1pPr>
          </a:lstStyle>
          <a:p>
            <a:pPr indent="0" algn="r" defTabSz="914400">
              <a:lnSpc>
                <a:spcPct val="100000"/>
              </a:lnSpc>
              <a:buNone/>
              <a:tabLst>
                <a:tab pos="0" algn="l"/>
              </a:tabLst>
            </a:pPr>
            <a:fld id="{73E8E5BE-54EC-41E2-94D8-2BCD6C632826}" type="slidenum">
              <a:rPr lang="pl-PL" sz="1200" b="0" strike="noStrike" spc="-1">
                <a:solidFill>
                  <a:srgbClr val="000000"/>
                </a:solidFill>
                <a:latin typeface="Times New Roman"/>
                <a:ea typeface="+mn-ea"/>
              </a:rPr>
              <a:t>1</a:t>
            </a:fld>
            <a:endParaRPr lang="pl-PL" sz="1200" b="0" strike="noStrike" spc="-1">
              <a:solidFill>
                <a:srgbClr val="000000"/>
              </a:solidFill>
              <a:latin typeface="Times New Roman"/>
            </a:endParaRPr>
          </a:p>
        </p:txBody>
      </p:sp>
    </p:spTree>
    <p:extLst>
      <p:ext uri="{BB962C8B-B14F-4D97-AF65-F5344CB8AC3E}">
        <p14:creationId xmlns:p14="http://schemas.microsoft.com/office/powerpoint/2010/main" val="22102924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PlaceHolder 1"/>
          <p:cNvSpPr>
            <a:spLocks noGrp="1" noRot="1" noChangeAspect="1"/>
          </p:cNvSpPr>
          <p:nvPr>
            <p:ph type="sldImg"/>
          </p:nvPr>
        </p:nvSpPr>
        <p:spPr>
          <a:xfrm>
            <a:off x="423863" y="1241425"/>
            <a:ext cx="5945187" cy="3344863"/>
          </a:xfrm>
          <a:prstGeom prst="rect">
            <a:avLst/>
          </a:prstGeom>
          <a:ln w="0">
            <a:noFill/>
          </a:ln>
        </p:spPr>
      </p:sp>
      <p:sp>
        <p:nvSpPr>
          <p:cNvPr id="127" name="PlaceHolder 2"/>
          <p:cNvSpPr>
            <a:spLocks noGrp="1"/>
          </p:cNvSpPr>
          <p:nvPr>
            <p:ph type="body"/>
          </p:nvPr>
        </p:nvSpPr>
        <p:spPr>
          <a:xfrm>
            <a:off x="679680" y="4777200"/>
            <a:ext cx="5433120" cy="3903480"/>
          </a:xfrm>
          <a:prstGeom prst="rect">
            <a:avLst/>
          </a:prstGeom>
          <a:noFill/>
          <a:ln w="0">
            <a:noFill/>
          </a:ln>
        </p:spPr>
        <p:txBody>
          <a:bodyPr lIns="0" tIns="0" rIns="0" bIns="0" anchor="t">
            <a:noAutofit/>
          </a:bodyPr>
          <a:lstStyle/>
          <a:p>
            <a:pPr marL="216000" indent="-216000">
              <a:buNone/>
            </a:pPr>
            <a:endParaRPr lang="pl-PL" sz="1800" b="0" strike="noStrike" spc="-1">
              <a:solidFill>
                <a:srgbClr val="000000"/>
              </a:solidFill>
              <a:latin typeface="Arial"/>
            </a:endParaRPr>
          </a:p>
        </p:txBody>
      </p:sp>
      <p:sp>
        <p:nvSpPr>
          <p:cNvPr id="128" name="PlaceHolder 3"/>
          <p:cNvSpPr>
            <a:spLocks noGrp="1"/>
          </p:cNvSpPr>
          <p:nvPr>
            <p:ph type="sldNum" idx="11"/>
          </p:nvPr>
        </p:nvSpPr>
        <p:spPr>
          <a:xfrm>
            <a:off x="3850560" y="9428760"/>
            <a:ext cx="2940480" cy="492840"/>
          </a:xfrm>
          <a:prstGeom prst="rect">
            <a:avLst/>
          </a:prstGeom>
          <a:noFill/>
          <a:ln w="0">
            <a:noFill/>
          </a:ln>
        </p:spPr>
        <p:txBody>
          <a:bodyPr lIns="0" tIns="0" rIns="0" bIns="0" anchor="b">
            <a:noAutofit/>
          </a:bodyPr>
          <a:lstStyle>
            <a:lvl1pPr indent="0" algn="r" defTabSz="914400">
              <a:lnSpc>
                <a:spcPct val="100000"/>
              </a:lnSpc>
              <a:buNone/>
              <a:tabLst>
                <a:tab pos="0" algn="l"/>
              </a:tabLst>
              <a:defRPr lang="pl-PL" sz="1200" b="0" strike="noStrike" spc="-1">
                <a:solidFill>
                  <a:srgbClr val="000000"/>
                </a:solidFill>
                <a:latin typeface="Times New Roman"/>
                <a:ea typeface="+mn-ea"/>
              </a:defRPr>
            </a:lvl1pPr>
          </a:lstStyle>
          <a:p>
            <a:pPr indent="0" algn="r" defTabSz="914400">
              <a:lnSpc>
                <a:spcPct val="100000"/>
              </a:lnSpc>
              <a:buNone/>
              <a:tabLst>
                <a:tab pos="0" algn="l"/>
              </a:tabLst>
            </a:pPr>
            <a:fld id="{73E8E5BE-54EC-41E2-94D8-2BCD6C632826}" type="slidenum">
              <a:rPr lang="pl-PL" sz="1200" b="0" strike="noStrike" spc="-1">
                <a:solidFill>
                  <a:srgbClr val="000000"/>
                </a:solidFill>
                <a:latin typeface="Times New Roman"/>
                <a:ea typeface="+mn-ea"/>
              </a:rPr>
              <a:t>2</a:t>
            </a:fld>
            <a:endParaRPr lang="pl-PL" sz="1200" b="0" strike="noStrike" spc="-1">
              <a:solidFill>
                <a:srgbClr val="000000"/>
              </a:solidFill>
              <a:latin typeface="Times New Roman"/>
            </a:endParaRPr>
          </a:p>
        </p:txBody>
      </p:sp>
    </p:spTree>
    <p:extLst>
      <p:ext uri="{BB962C8B-B14F-4D97-AF65-F5344CB8AC3E}">
        <p14:creationId xmlns:p14="http://schemas.microsoft.com/office/powerpoint/2010/main" val="27024408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PlaceHolder 1"/>
          <p:cNvSpPr>
            <a:spLocks noGrp="1" noRot="1" noChangeAspect="1"/>
          </p:cNvSpPr>
          <p:nvPr>
            <p:ph type="sldImg"/>
          </p:nvPr>
        </p:nvSpPr>
        <p:spPr>
          <a:xfrm>
            <a:off x="217488" y="812800"/>
            <a:ext cx="7123112" cy="4006850"/>
          </a:xfrm>
          <a:prstGeom prst="rect">
            <a:avLst/>
          </a:prstGeom>
          <a:ln w="0">
            <a:noFill/>
          </a:ln>
        </p:spPr>
      </p:sp>
      <p:sp>
        <p:nvSpPr>
          <p:cNvPr id="133" name="PlaceHolder 2"/>
          <p:cNvSpPr>
            <a:spLocks noGrp="1"/>
          </p:cNvSpPr>
          <p:nvPr>
            <p:ph type="body"/>
          </p:nvPr>
        </p:nvSpPr>
        <p:spPr>
          <a:xfrm>
            <a:off x="756000" y="5078520"/>
            <a:ext cx="6046560" cy="4809960"/>
          </a:xfrm>
          <a:prstGeom prst="rect">
            <a:avLst/>
          </a:prstGeom>
          <a:noFill/>
          <a:ln w="0">
            <a:noFill/>
          </a:ln>
        </p:spPr>
        <p:txBody>
          <a:bodyPr lIns="0" tIns="0" rIns="0" bIns="0" anchor="t">
            <a:noAutofit/>
          </a:bodyPr>
          <a:lstStyle/>
          <a:p>
            <a:pPr marL="216000" indent="-216000">
              <a:buNone/>
            </a:pPr>
            <a:endParaRPr lang="pl-PL" sz="1800" b="0" strike="noStrike" spc="-1">
              <a:solidFill>
                <a:srgbClr val="000000"/>
              </a:solidFill>
              <a:latin typeface="Arial"/>
            </a:endParaRPr>
          </a:p>
        </p:txBody>
      </p:sp>
      <p:sp>
        <p:nvSpPr>
          <p:cNvPr id="134" name="PlaceHolder 3"/>
          <p:cNvSpPr>
            <a:spLocks noGrp="1"/>
          </p:cNvSpPr>
          <p:nvPr>
            <p:ph type="sldNum" idx="13"/>
          </p:nvPr>
        </p:nvSpPr>
        <p:spPr>
          <a:xfrm>
            <a:off x="4278960" y="10157400"/>
            <a:ext cx="3279600" cy="533160"/>
          </a:xfrm>
          <a:prstGeom prst="rect">
            <a:avLst/>
          </a:prstGeom>
          <a:noFill/>
          <a:ln w="0">
            <a:noFill/>
          </a:ln>
        </p:spPr>
        <p:txBody>
          <a:bodyPr lIns="0" tIns="0" rIns="0" bIns="0" anchor="b">
            <a:noAutofit/>
          </a:bodyPr>
          <a:lstStyle>
            <a:lvl1pPr indent="0" algn="r" defTabSz="914400">
              <a:lnSpc>
                <a:spcPct val="100000"/>
              </a:lnSpc>
              <a:buNone/>
              <a:tabLst>
                <a:tab pos="0" algn="l"/>
              </a:tabLst>
              <a:defRPr lang="pl-PL" sz="1400" b="0" strike="noStrike" spc="-1">
                <a:solidFill>
                  <a:srgbClr val="000000"/>
                </a:solidFill>
                <a:latin typeface="Times New Roman"/>
                <a:ea typeface="+mn-ea"/>
              </a:defRPr>
            </a:lvl1pPr>
          </a:lstStyle>
          <a:p>
            <a:pPr indent="0" algn="r" defTabSz="914400">
              <a:lnSpc>
                <a:spcPct val="100000"/>
              </a:lnSpc>
              <a:buNone/>
              <a:tabLst>
                <a:tab pos="0" algn="l"/>
              </a:tabLst>
            </a:pPr>
            <a:fld id="{CC6619AD-000A-44E2-8E52-87AE8478E07A}" type="slidenum">
              <a:rPr lang="pl-PL" sz="1400" b="0" strike="noStrike" spc="-1">
                <a:solidFill>
                  <a:srgbClr val="000000"/>
                </a:solidFill>
                <a:latin typeface="Times New Roman"/>
                <a:ea typeface="+mn-ea"/>
              </a:rPr>
              <a:t>3</a:t>
            </a:fld>
            <a:endParaRPr lang="pl-PL" sz="1400" b="0" strike="noStrike" spc="-1">
              <a:solidFill>
                <a:srgbClr val="000000"/>
              </a:solidFill>
              <a:latin typeface="Times New Roman"/>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0" y="812800"/>
            <a:ext cx="0" cy="0"/>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idx="9"/>
          </p:nvPr>
        </p:nvSpPr>
        <p:spPr/>
        <p:txBody>
          <a:bodyPr/>
          <a:lstStyle/>
          <a:p>
            <a:pPr indent="0" algn="r">
              <a:buNone/>
            </a:pPr>
            <a:fld id="{24CC05F1-482C-4E83-9CA5-BCC3B3B3E636}" type="slidenum">
              <a:rPr lang="pl-PL" sz="1400" b="0" strike="noStrike" spc="-1" smtClean="0">
                <a:solidFill>
                  <a:srgbClr val="000000"/>
                </a:solidFill>
                <a:latin typeface="Times New Roman"/>
              </a:rPr>
              <a:t>4</a:t>
            </a:fld>
            <a:endParaRPr lang="pl-PL" sz="1400" b="0" strike="noStrike" spc="-1">
              <a:solidFill>
                <a:srgbClr val="000000"/>
              </a:solidFill>
              <a:latin typeface="Times New Roman"/>
            </a:endParaRPr>
          </a:p>
        </p:txBody>
      </p:sp>
    </p:spTree>
    <p:extLst>
      <p:ext uri="{BB962C8B-B14F-4D97-AF65-F5344CB8AC3E}">
        <p14:creationId xmlns:p14="http://schemas.microsoft.com/office/powerpoint/2010/main" val="33208377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PlaceHolder 1"/>
          <p:cNvSpPr>
            <a:spLocks noGrp="1" noRot="1" noChangeAspect="1"/>
          </p:cNvSpPr>
          <p:nvPr>
            <p:ph type="sldImg"/>
          </p:nvPr>
        </p:nvSpPr>
        <p:spPr>
          <a:xfrm>
            <a:off x="423863" y="1241425"/>
            <a:ext cx="5945187" cy="3344863"/>
          </a:xfrm>
          <a:prstGeom prst="rect">
            <a:avLst/>
          </a:prstGeom>
          <a:ln w="0">
            <a:noFill/>
          </a:ln>
        </p:spPr>
      </p:sp>
      <p:sp>
        <p:nvSpPr>
          <p:cNvPr id="127" name="PlaceHolder 2"/>
          <p:cNvSpPr>
            <a:spLocks noGrp="1"/>
          </p:cNvSpPr>
          <p:nvPr>
            <p:ph type="body"/>
          </p:nvPr>
        </p:nvSpPr>
        <p:spPr>
          <a:xfrm>
            <a:off x="679680" y="4777200"/>
            <a:ext cx="5433120" cy="3903480"/>
          </a:xfrm>
          <a:prstGeom prst="rect">
            <a:avLst/>
          </a:prstGeom>
          <a:noFill/>
          <a:ln w="0">
            <a:noFill/>
          </a:ln>
        </p:spPr>
        <p:txBody>
          <a:bodyPr lIns="0" tIns="0" rIns="0" bIns="0" anchor="t">
            <a:noAutofit/>
          </a:bodyPr>
          <a:lstStyle/>
          <a:p>
            <a:pPr marL="216000" indent="-216000">
              <a:buNone/>
            </a:pPr>
            <a:endParaRPr lang="pl-PL" sz="1800" b="0" strike="noStrike" spc="-1">
              <a:solidFill>
                <a:srgbClr val="000000"/>
              </a:solidFill>
              <a:latin typeface="Arial"/>
            </a:endParaRPr>
          </a:p>
        </p:txBody>
      </p:sp>
      <p:sp>
        <p:nvSpPr>
          <p:cNvPr id="128" name="PlaceHolder 3"/>
          <p:cNvSpPr>
            <a:spLocks noGrp="1"/>
          </p:cNvSpPr>
          <p:nvPr>
            <p:ph type="sldNum" idx="11"/>
          </p:nvPr>
        </p:nvSpPr>
        <p:spPr>
          <a:xfrm>
            <a:off x="3850560" y="9428760"/>
            <a:ext cx="2940480" cy="492840"/>
          </a:xfrm>
          <a:prstGeom prst="rect">
            <a:avLst/>
          </a:prstGeom>
          <a:noFill/>
          <a:ln w="0">
            <a:noFill/>
          </a:ln>
        </p:spPr>
        <p:txBody>
          <a:bodyPr lIns="0" tIns="0" rIns="0" bIns="0" anchor="b">
            <a:noAutofit/>
          </a:bodyPr>
          <a:lstStyle>
            <a:lvl1pPr indent="0" algn="r" defTabSz="914400">
              <a:lnSpc>
                <a:spcPct val="100000"/>
              </a:lnSpc>
              <a:buNone/>
              <a:tabLst>
                <a:tab pos="0" algn="l"/>
              </a:tabLst>
              <a:defRPr lang="pl-PL" sz="1200" b="0" strike="noStrike" spc="-1">
                <a:solidFill>
                  <a:srgbClr val="000000"/>
                </a:solidFill>
                <a:latin typeface="Times New Roman"/>
                <a:ea typeface="+mn-ea"/>
              </a:defRPr>
            </a:lvl1pPr>
          </a:lstStyle>
          <a:p>
            <a:pPr indent="0" algn="r" defTabSz="914400">
              <a:lnSpc>
                <a:spcPct val="100000"/>
              </a:lnSpc>
              <a:buNone/>
              <a:tabLst>
                <a:tab pos="0" algn="l"/>
              </a:tabLst>
            </a:pPr>
            <a:fld id="{73E8E5BE-54EC-41E2-94D8-2BCD6C632826}" type="slidenum">
              <a:rPr lang="pl-PL" sz="1200" b="0" strike="noStrike" spc="-1">
                <a:solidFill>
                  <a:srgbClr val="000000"/>
                </a:solidFill>
                <a:latin typeface="Times New Roman"/>
                <a:ea typeface="+mn-ea"/>
              </a:rPr>
              <a:t>15</a:t>
            </a:fld>
            <a:endParaRPr lang="pl-PL" sz="1200" b="0" strike="noStrike" spc="-1">
              <a:solidFill>
                <a:srgbClr val="000000"/>
              </a:solidFill>
              <a:latin typeface="Times New Roman"/>
            </a:endParaRPr>
          </a:p>
        </p:txBody>
      </p:sp>
    </p:spTree>
    <p:extLst>
      <p:ext uri="{BB962C8B-B14F-4D97-AF65-F5344CB8AC3E}">
        <p14:creationId xmlns:p14="http://schemas.microsoft.com/office/powerpoint/2010/main" val="4251222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1"/>
          </p:nvPr>
        </p:nvSpPr>
        <p:spPr/>
        <p:txBody>
          <a:bodyPr/>
          <a:lstStyle/>
          <a:p>
            <a:r>
              <a:t>Footer</a:t>
            </a:r>
          </a:p>
        </p:txBody>
      </p:sp>
      <p:sp>
        <p:nvSpPr>
          <p:cNvPr id="3" name="PlaceHolder 2"/>
          <p:cNvSpPr>
            <a:spLocks noGrp="1"/>
          </p:cNvSpPr>
          <p:nvPr>
            <p:ph type="sldNum" idx="2"/>
          </p:nvPr>
        </p:nvSpPr>
        <p:spPr/>
        <p:txBody>
          <a:bodyPr/>
          <a:lstStyle/>
          <a:p>
            <a:fld id="{8A908B00-5F0F-4C74-8CB2-A4AEA803F650}" type="slidenum">
              <a:t>‹#›</a:t>
            </a:fld>
            <a:endParaRPr/>
          </a:p>
        </p:txBody>
      </p:sp>
      <p:sp>
        <p:nvSpPr>
          <p:cNvPr id="4" name="PlaceHolder 3"/>
          <p:cNvSpPr>
            <a:spLocks noGrp="1"/>
          </p:cNvSpPr>
          <p:nvPr>
            <p:ph type="dt" idx="3"/>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Title, Content over Content">
    <p:spTree>
      <p:nvGrpSpPr>
        <p:cNvPr id="1" name=""/>
        <p:cNvGrpSpPr/>
        <p:nvPr/>
      </p:nvGrpSpPr>
      <p:grpSpPr>
        <a:xfrm>
          <a:off x="0" y="0"/>
          <a:ext cx="0" cy="0"/>
          <a:chOff x="0" y="0"/>
          <a:chExt cx="0" cy="0"/>
        </a:xfrm>
      </p:grpSpPr>
      <p:sp>
        <p:nvSpPr>
          <p:cNvPr id="2" name="PlaceHolder 1"/>
          <p:cNvSpPr>
            <a:spLocks noGrp="1"/>
          </p:cNvSpPr>
          <p:nvPr>
            <p:ph type="ftr" idx="4"/>
          </p:nvPr>
        </p:nvSpPr>
        <p:spPr/>
        <p:txBody>
          <a:bodyPr/>
          <a:lstStyle/>
          <a:p>
            <a:r>
              <a:t>Footer</a:t>
            </a:r>
          </a:p>
        </p:txBody>
      </p:sp>
      <p:sp>
        <p:nvSpPr>
          <p:cNvPr id="3" name="PlaceHolder 2"/>
          <p:cNvSpPr>
            <a:spLocks noGrp="1"/>
          </p:cNvSpPr>
          <p:nvPr>
            <p:ph type="sldNum" idx="5"/>
          </p:nvPr>
        </p:nvSpPr>
        <p:spPr/>
        <p:txBody>
          <a:bodyPr/>
          <a:lstStyle/>
          <a:p>
            <a:fld id="{3DF76604-123E-4264-BB95-65385639D940}" type="slidenum">
              <a:t>‹#›</a:t>
            </a:fld>
            <a:endParaRPr/>
          </a:p>
        </p:txBody>
      </p:sp>
      <p:sp>
        <p:nvSpPr>
          <p:cNvPr id="4" name="PlaceHolder 3"/>
          <p:cNvSpPr>
            <a:spLocks noGrp="1"/>
          </p:cNvSpPr>
          <p:nvPr>
            <p:ph type="dt" idx="6"/>
          </p:nvPr>
        </p:nvSpPr>
        <p:spPr/>
        <p:txBody>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09480" y="273600"/>
            <a:ext cx="10971360" cy="1143720"/>
          </a:xfrm>
          <a:prstGeom prst="rect">
            <a:avLst/>
          </a:prstGeom>
          <a:noFill/>
          <a:ln w="0">
            <a:noFill/>
          </a:ln>
        </p:spPr>
        <p:txBody>
          <a:bodyPr lIns="0" tIns="0" rIns="0" bIns="0" anchor="ctr">
            <a:noAutofit/>
          </a:bodyPr>
          <a:lstStyle/>
          <a:p>
            <a:pPr indent="0" algn="ctr">
              <a:buNone/>
            </a:pPr>
            <a:endParaRPr lang="pl-PL" sz="4400" b="0" strike="noStrike" spc="-1">
              <a:solidFill>
                <a:srgbClr val="000000"/>
              </a:solidFill>
              <a:latin typeface="Arial"/>
            </a:endParaRPr>
          </a:p>
        </p:txBody>
      </p:sp>
      <p:sp>
        <p:nvSpPr>
          <p:cNvPr id="12" name="PlaceHolder 2"/>
          <p:cNvSpPr>
            <a:spLocks noGrp="1"/>
          </p:cNvSpPr>
          <p:nvPr>
            <p:ph/>
          </p:nvPr>
        </p:nvSpPr>
        <p:spPr>
          <a:xfrm>
            <a:off x="609480" y="1604520"/>
            <a:ext cx="10971360" cy="205200"/>
          </a:xfrm>
          <a:prstGeom prst="rect">
            <a:avLst/>
          </a:prstGeom>
          <a:noFill/>
          <a:ln w="0">
            <a:noFill/>
          </a:ln>
        </p:spPr>
        <p:txBody>
          <a:bodyPr lIns="0" tIns="0" rIns="0" bIns="0" anchor="t">
            <a:normAutofit fontScale="46870"/>
          </a:bodyPr>
          <a:lstStyle/>
          <a:p>
            <a:pPr indent="0">
              <a:spcBef>
                <a:spcPts val="1417"/>
              </a:spcBef>
              <a:buNone/>
            </a:pPr>
            <a:endParaRPr lang="pl-PL" sz="3200" b="0" strike="noStrike" spc="-1">
              <a:solidFill>
                <a:srgbClr val="000000"/>
              </a:solidFill>
              <a:latin typeface="Arial"/>
            </a:endParaRPr>
          </a:p>
        </p:txBody>
      </p:sp>
      <p:sp>
        <p:nvSpPr>
          <p:cNvPr id="13" name="PlaceHolder 3"/>
          <p:cNvSpPr>
            <a:spLocks noGrp="1"/>
          </p:cNvSpPr>
          <p:nvPr>
            <p:ph/>
          </p:nvPr>
        </p:nvSpPr>
        <p:spPr>
          <a:xfrm>
            <a:off x="609480" y="1829520"/>
            <a:ext cx="10971360" cy="205200"/>
          </a:xfrm>
          <a:prstGeom prst="rect">
            <a:avLst/>
          </a:prstGeom>
          <a:noFill/>
          <a:ln w="0">
            <a:noFill/>
          </a:ln>
        </p:spPr>
        <p:txBody>
          <a:bodyPr lIns="0" tIns="0" rIns="0" bIns="0" anchor="t">
            <a:normAutofit fontScale="46870"/>
          </a:bodyPr>
          <a:lstStyle/>
          <a:p>
            <a:pPr indent="0">
              <a:spcBef>
                <a:spcPts val="1417"/>
              </a:spcBef>
              <a:buNone/>
            </a:pPr>
            <a:endParaRPr lang="pl-PL" sz="3200" b="0" strike="noStrike" spc="-1">
              <a:solidFill>
                <a:srgbClr val="000000"/>
              </a:solidFill>
              <a:latin typeface="Arial"/>
            </a:endParaRPr>
          </a:p>
        </p:txBody>
      </p:sp>
      <p:sp>
        <p:nvSpPr>
          <p:cNvPr id="5" name="PlaceHolder 4"/>
          <p:cNvSpPr>
            <a:spLocks noGrp="1"/>
          </p:cNvSpPr>
          <p:nvPr>
            <p:ph type="ftr" idx="4"/>
          </p:nvPr>
        </p:nvSpPr>
        <p:spPr/>
        <p:txBody>
          <a:bodyPr/>
          <a:lstStyle/>
          <a:p>
            <a:r>
              <a:t>Footer</a:t>
            </a:r>
          </a:p>
        </p:txBody>
      </p:sp>
      <p:sp>
        <p:nvSpPr>
          <p:cNvPr id="6" name="PlaceHolder 5"/>
          <p:cNvSpPr>
            <a:spLocks noGrp="1"/>
          </p:cNvSpPr>
          <p:nvPr>
            <p:ph type="sldNum" idx="5"/>
          </p:nvPr>
        </p:nvSpPr>
        <p:spPr/>
        <p:txBody>
          <a:bodyPr/>
          <a:lstStyle/>
          <a:p>
            <a:fld id="{42A1BB01-2B95-4DCA-90EE-0A0F6A65A2C8}" type="slidenum">
              <a:t>‹#›</a:t>
            </a:fld>
            <a:endParaRPr/>
          </a:p>
        </p:txBody>
      </p:sp>
      <p:sp>
        <p:nvSpPr>
          <p:cNvPr id="7" name="PlaceHolder 6"/>
          <p:cNvSpPr>
            <a:spLocks noGrp="1"/>
          </p:cNvSpPr>
          <p:nvPr>
            <p:ph type="dt" idx="6"/>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3"/>
          <a:stretch/>
        </a:blipFill>
        <a:effectLst/>
      </p:bgPr>
    </p:bg>
    <p:spTree>
      <p:nvGrpSpPr>
        <p:cNvPr id="1" name=""/>
        <p:cNvGrpSpPr/>
        <p:nvPr/>
      </p:nvGrpSpPr>
      <p:grpSpPr>
        <a:xfrm>
          <a:off x="0" y="0"/>
          <a:ext cx="0" cy="0"/>
          <a:chOff x="0" y="0"/>
          <a:chExt cx="0" cy="0"/>
        </a:xfrm>
      </p:grpSpPr>
      <p:sp>
        <p:nvSpPr>
          <p:cNvPr id="5" name="PlaceHolder 1"/>
          <p:cNvSpPr>
            <a:spLocks noGrp="1"/>
          </p:cNvSpPr>
          <p:nvPr>
            <p:ph type="ftr" idx="1"/>
          </p:nvPr>
        </p:nvSpPr>
        <p:spPr>
          <a:xfrm>
            <a:off x="4038480" y="6356520"/>
            <a:ext cx="4109760" cy="360000"/>
          </a:xfrm>
          <a:prstGeom prst="rect">
            <a:avLst/>
          </a:prstGeom>
          <a:noFill/>
          <a:ln w="0">
            <a:noFill/>
          </a:ln>
        </p:spPr>
        <p:txBody>
          <a:bodyPr lIns="90000" tIns="45000" rIns="90000" bIns="45000" anchor="ctr">
            <a:noAutofit/>
          </a:bodyPr>
          <a:lstStyle>
            <a:lvl1pPr indent="0" algn="ctr" defTabSz="914400">
              <a:lnSpc>
                <a:spcPct val="100000"/>
              </a:lnSpc>
              <a:buNone/>
              <a:tabLst>
                <a:tab pos="0" algn="l"/>
              </a:tabLst>
              <a:defRPr lang="pl-PL" sz="1400" b="0" strike="noStrike" spc="-1">
                <a:solidFill>
                  <a:srgbClr val="000000"/>
                </a:solidFill>
                <a:latin typeface="Times New Roman"/>
                <a:ea typeface="DejaVu Sans"/>
              </a:defRPr>
            </a:lvl1pPr>
          </a:lstStyle>
          <a:p>
            <a:pPr indent="0" algn="ctr" defTabSz="914400">
              <a:lnSpc>
                <a:spcPct val="100000"/>
              </a:lnSpc>
              <a:buNone/>
              <a:tabLst>
                <a:tab pos="0" algn="l"/>
              </a:tabLst>
            </a:pPr>
            <a:r>
              <a:rPr lang="pl-PL" sz="1400" b="0" strike="noStrike" spc="-1">
                <a:solidFill>
                  <a:srgbClr val="000000"/>
                </a:solidFill>
                <a:latin typeface="Times New Roman"/>
                <a:ea typeface="DejaVu Sans"/>
              </a:rPr>
              <a:t>&lt;stopka&gt;</a:t>
            </a:r>
            <a:endParaRPr lang="pl-PL" sz="1400" b="0" strike="noStrike" spc="-1">
              <a:solidFill>
                <a:srgbClr val="000000"/>
              </a:solidFill>
              <a:latin typeface="Times New Roman"/>
            </a:endParaRPr>
          </a:p>
        </p:txBody>
      </p:sp>
      <p:sp>
        <p:nvSpPr>
          <p:cNvPr id="6" name="PlaceHolder 2"/>
          <p:cNvSpPr>
            <a:spLocks noGrp="1"/>
          </p:cNvSpPr>
          <p:nvPr>
            <p:ph type="sldNum" idx="2"/>
          </p:nvPr>
        </p:nvSpPr>
        <p:spPr>
          <a:xfrm>
            <a:off x="8610480" y="6356520"/>
            <a:ext cx="2738160" cy="360000"/>
          </a:xfrm>
          <a:prstGeom prst="rect">
            <a:avLst/>
          </a:prstGeom>
          <a:noFill/>
          <a:ln w="0">
            <a:noFill/>
          </a:ln>
        </p:spPr>
        <p:txBody>
          <a:bodyPr lIns="90000" tIns="45000" rIns="90000" bIns="45000" anchor="ctr">
            <a:noAutofit/>
          </a:bodyPr>
          <a:lstStyle>
            <a:lvl1pPr indent="0" algn="r" defTabSz="914400">
              <a:lnSpc>
                <a:spcPct val="100000"/>
              </a:lnSpc>
              <a:buNone/>
              <a:tabLst>
                <a:tab pos="0" algn="l"/>
              </a:tabLst>
              <a:defRPr lang="pl-PL" sz="1200" b="0" strike="noStrike" spc="-1">
                <a:solidFill>
                  <a:srgbClr val="8B8B8B"/>
                </a:solidFill>
                <a:latin typeface="Calibri"/>
                <a:ea typeface="DejaVu Sans"/>
              </a:defRPr>
            </a:lvl1pPr>
          </a:lstStyle>
          <a:p>
            <a:pPr indent="0" algn="r" defTabSz="914400">
              <a:lnSpc>
                <a:spcPct val="100000"/>
              </a:lnSpc>
              <a:buNone/>
              <a:tabLst>
                <a:tab pos="0" algn="l"/>
              </a:tabLst>
            </a:pPr>
            <a:fld id="{4CC3372B-597A-4BED-BAC3-9FBE564134C5}" type="slidenum">
              <a:rPr lang="pl-PL" sz="1200" b="0" strike="noStrike" spc="-1">
                <a:solidFill>
                  <a:srgbClr val="8B8B8B"/>
                </a:solidFill>
                <a:latin typeface="Calibri"/>
                <a:ea typeface="DejaVu Sans"/>
              </a:rPr>
              <a:t>‹#›</a:t>
            </a:fld>
            <a:endParaRPr lang="pl-PL" sz="1200" b="0" strike="noStrike" spc="-1">
              <a:solidFill>
                <a:srgbClr val="000000"/>
              </a:solidFill>
              <a:latin typeface="Times New Roman"/>
            </a:endParaRPr>
          </a:p>
        </p:txBody>
      </p:sp>
      <p:sp>
        <p:nvSpPr>
          <p:cNvPr id="2" name="PlaceHolder 3"/>
          <p:cNvSpPr>
            <a:spLocks noGrp="1"/>
          </p:cNvSpPr>
          <p:nvPr>
            <p:ph type="dt" idx="3"/>
          </p:nvPr>
        </p:nvSpPr>
        <p:spPr>
          <a:xfrm>
            <a:off x="838080" y="6356520"/>
            <a:ext cx="2738160" cy="360000"/>
          </a:xfrm>
          <a:prstGeom prst="rect">
            <a:avLst/>
          </a:prstGeom>
          <a:noFill/>
          <a:ln w="0">
            <a:noFill/>
          </a:ln>
        </p:spPr>
        <p:txBody>
          <a:bodyPr lIns="90000" tIns="45000" rIns="90000" bIns="45000" anchor="ctr">
            <a:noAutofit/>
          </a:bodyPr>
          <a:lstStyle>
            <a:lvl1pPr indent="0">
              <a:buNone/>
              <a:defRPr lang="pl-PL" sz="1400" b="0" strike="noStrike" spc="-1">
                <a:solidFill>
                  <a:srgbClr val="000000"/>
                </a:solidFill>
                <a:latin typeface="Times New Roman"/>
              </a:defRPr>
            </a:lvl1pPr>
          </a:lstStyle>
          <a:p>
            <a:pPr indent="0">
              <a:buNone/>
            </a:pPr>
            <a:r>
              <a:rPr lang="pl-PL" sz="1400" b="0" strike="noStrike" spc="-1">
                <a:solidFill>
                  <a:srgbClr val="000000"/>
                </a:solidFill>
                <a:latin typeface="Times New Roman"/>
              </a:rPr>
              <a:t>&lt;data/godzina&gt;</a:t>
            </a:r>
          </a:p>
        </p:txBody>
      </p:sp>
      <p:sp>
        <p:nvSpPr>
          <p:cNvPr id="3" name="PlaceHolder 4"/>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r>
              <a:rPr lang="pl-PL" sz="4400" b="0" strike="noStrike" spc="-1">
                <a:solidFill>
                  <a:srgbClr val="000000"/>
                </a:solidFill>
                <a:latin typeface="Arial"/>
              </a:rPr>
              <a:t>Kliknij, aby edytować format tekstu tytułu</a:t>
            </a: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pl-PL" sz="3200" b="0" strike="noStrike" spc="-1">
                <a:solidFill>
                  <a:srgbClr val="000000"/>
                </a:solidFill>
                <a:latin typeface="Arial"/>
              </a:rPr>
              <a:t>Kliknij, aby edytować format tekstu konspektu</a:t>
            </a:r>
          </a:p>
          <a:p>
            <a:pPr marL="864000" lvl="1" indent="-324000">
              <a:spcBef>
                <a:spcPts val="1134"/>
              </a:spcBef>
              <a:buClr>
                <a:srgbClr val="000000"/>
              </a:buClr>
              <a:buSzPct val="75000"/>
              <a:buFont typeface="Symbol" charset="2"/>
              <a:buChar char=""/>
            </a:pPr>
            <a:r>
              <a:rPr lang="pl-PL" sz="2800" b="0" strike="noStrike" spc="-1">
                <a:solidFill>
                  <a:srgbClr val="000000"/>
                </a:solidFill>
                <a:latin typeface="Arial"/>
              </a:rPr>
              <a:t>Drugi poziom konspektu</a:t>
            </a:r>
          </a:p>
          <a:p>
            <a:pPr marL="1296000" lvl="2" indent="-288000">
              <a:spcBef>
                <a:spcPts val="850"/>
              </a:spcBef>
              <a:buClr>
                <a:srgbClr val="000000"/>
              </a:buClr>
              <a:buSzPct val="45000"/>
              <a:buFont typeface="Wingdings" charset="2"/>
              <a:buChar char=""/>
            </a:pPr>
            <a:r>
              <a:rPr lang="pl-PL" sz="2400" b="0" strike="noStrike" spc="-1">
                <a:solidFill>
                  <a:srgbClr val="000000"/>
                </a:solidFill>
                <a:latin typeface="Arial"/>
              </a:rPr>
              <a:t>Trzeci poziom konspektu</a:t>
            </a:r>
          </a:p>
          <a:p>
            <a:pPr marL="1728000" lvl="3" indent="-216000">
              <a:spcBef>
                <a:spcPts val="567"/>
              </a:spcBef>
              <a:buClr>
                <a:srgbClr val="000000"/>
              </a:buClr>
              <a:buSzPct val="75000"/>
              <a:buFont typeface="Symbol" charset="2"/>
              <a:buChar char=""/>
            </a:pPr>
            <a:r>
              <a:rPr lang="pl-PL" sz="2000" b="0" strike="noStrike" spc="-1">
                <a:solidFill>
                  <a:srgbClr val="000000"/>
                </a:solidFill>
                <a:latin typeface="Arial"/>
              </a:rPr>
              <a:t>Czwarty poziom konspektu</a:t>
            </a:r>
          </a:p>
          <a:p>
            <a:pPr marL="2160000" lvl="4" indent="-216000">
              <a:spcBef>
                <a:spcPts val="283"/>
              </a:spcBef>
              <a:buClr>
                <a:srgbClr val="000000"/>
              </a:buClr>
              <a:buSzPct val="45000"/>
              <a:buFont typeface="Wingdings" charset="2"/>
              <a:buChar char=""/>
            </a:pPr>
            <a:r>
              <a:rPr lang="pl-PL" sz="2000" b="0" strike="noStrike" spc="-1">
                <a:solidFill>
                  <a:srgbClr val="000000"/>
                </a:solidFill>
                <a:latin typeface="Arial"/>
              </a:rPr>
              <a:t>Piąty poziom konspektu</a:t>
            </a:r>
          </a:p>
          <a:p>
            <a:pPr marL="2592000" lvl="5" indent="-216000">
              <a:spcBef>
                <a:spcPts val="283"/>
              </a:spcBef>
              <a:buClr>
                <a:srgbClr val="000000"/>
              </a:buClr>
              <a:buSzPct val="45000"/>
              <a:buFont typeface="Wingdings" charset="2"/>
              <a:buChar char=""/>
            </a:pPr>
            <a:r>
              <a:rPr lang="pl-PL" sz="2000" b="0" strike="noStrike" spc="-1">
                <a:solidFill>
                  <a:srgbClr val="000000"/>
                </a:solidFill>
                <a:latin typeface="Arial"/>
              </a:rPr>
              <a:t>Szósty poziom konspektu</a:t>
            </a:r>
          </a:p>
          <a:p>
            <a:pPr marL="3024000" lvl="6" indent="-216000">
              <a:spcBef>
                <a:spcPts val="283"/>
              </a:spcBef>
              <a:buClr>
                <a:srgbClr val="000000"/>
              </a:buClr>
              <a:buSzPct val="45000"/>
              <a:buFont typeface="Wingdings" charset="2"/>
              <a:buChar char=""/>
            </a:pPr>
            <a:r>
              <a:rPr lang="pl-PL" sz="2000" b="0" strike="noStrike" spc="-1">
                <a:solidFill>
                  <a:srgbClr val="000000"/>
                </a:solidFill>
                <a:latin typeface="Arial"/>
              </a:rPr>
              <a:t>Siódmy poziom konspektu</a:t>
            </a: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0">
          <a:blip r:embed="rId4"/>
          <a:stretch/>
        </a:blip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609480" y="273600"/>
            <a:ext cx="10971360" cy="1143720"/>
          </a:xfrm>
          <a:prstGeom prst="rect">
            <a:avLst/>
          </a:prstGeom>
          <a:noFill/>
          <a:ln w="0">
            <a:noFill/>
          </a:ln>
        </p:spPr>
        <p:txBody>
          <a:bodyPr lIns="0" tIns="0" rIns="0" bIns="0" anchor="ctr">
            <a:noAutofit/>
          </a:bodyPr>
          <a:lstStyle/>
          <a:p>
            <a:pPr indent="0">
              <a:buNone/>
            </a:pPr>
            <a:r>
              <a:rPr lang="pl-PL" sz="1800" b="0" strike="noStrike" spc="-1">
                <a:solidFill>
                  <a:srgbClr val="000000"/>
                </a:solidFill>
                <a:latin typeface="Arial"/>
              </a:rPr>
              <a:t>Kliknij, aby edytować format tekstu tytułu</a:t>
            </a:r>
          </a:p>
        </p:txBody>
      </p:sp>
      <p:sp>
        <p:nvSpPr>
          <p:cNvPr id="6" name="PlaceHolder 2"/>
          <p:cNvSpPr>
            <a:spLocks noGrp="1"/>
          </p:cNvSpPr>
          <p:nvPr>
            <p:ph type="body"/>
          </p:nvPr>
        </p:nvSpPr>
        <p:spPr>
          <a:xfrm>
            <a:off x="609480" y="1604520"/>
            <a:ext cx="10971360" cy="430560"/>
          </a:xfrm>
          <a:prstGeom prst="rect">
            <a:avLst/>
          </a:prstGeom>
          <a:noFill/>
          <a:ln w="0">
            <a:noFill/>
          </a:ln>
        </p:spPr>
        <p:txBody>
          <a:bodyPr lIns="0" tIns="0" rIns="0" bIns="0" anchor="t">
            <a:normAutofit fontScale="1111"/>
          </a:bodyPr>
          <a:lstStyle/>
          <a:p>
            <a:pPr marL="432000" indent="-324000">
              <a:spcBef>
                <a:spcPts val="1417"/>
              </a:spcBef>
              <a:buClr>
                <a:srgbClr val="000000"/>
              </a:buClr>
              <a:buSzPct val="45000"/>
              <a:buFont typeface="Wingdings" charset="2"/>
              <a:buChar char=""/>
            </a:pPr>
            <a:r>
              <a:rPr lang="pl-PL" sz="1800" b="0" strike="noStrike" spc="-1">
                <a:solidFill>
                  <a:srgbClr val="000000"/>
                </a:solidFill>
                <a:latin typeface="Arial"/>
              </a:rPr>
              <a:t>Kliknij, aby edytować format tekstu konspektu</a:t>
            </a:r>
          </a:p>
          <a:p>
            <a:pPr marL="864000" lvl="1" indent="-324000">
              <a:spcBef>
                <a:spcPts val="1134"/>
              </a:spcBef>
              <a:buClr>
                <a:srgbClr val="000000"/>
              </a:buClr>
              <a:buSzPct val="75000"/>
              <a:buFont typeface="Symbol" charset="2"/>
              <a:buChar char=""/>
            </a:pPr>
            <a:r>
              <a:rPr lang="pl-PL" sz="1800" b="0" strike="noStrike" spc="-1">
                <a:solidFill>
                  <a:srgbClr val="000000"/>
                </a:solidFill>
                <a:latin typeface="Arial"/>
              </a:rPr>
              <a:t>Drugi poziom konspektu</a:t>
            </a:r>
          </a:p>
          <a:p>
            <a:pPr marL="1296000" lvl="2" indent="-288000">
              <a:spcBef>
                <a:spcPts val="850"/>
              </a:spcBef>
              <a:buClr>
                <a:srgbClr val="000000"/>
              </a:buClr>
              <a:buSzPct val="45000"/>
              <a:buFont typeface="Wingdings" charset="2"/>
              <a:buChar char=""/>
            </a:pPr>
            <a:r>
              <a:rPr lang="pl-PL" sz="1800" b="0" strike="noStrike" spc="-1">
                <a:solidFill>
                  <a:srgbClr val="000000"/>
                </a:solidFill>
                <a:latin typeface="Arial"/>
              </a:rPr>
              <a:t>Trzeci poziom konspektu</a:t>
            </a:r>
          </a:p>
          <a:p>
            <a:pPr marL="1728000" lvl="3" indent="-216000">
              <a:spcBef>
                <a:spcPts val="567"/>
              </a:spcBef>
              <a:buClr>
                <a:srgbClr val="000000"/>
              </a:buClr>
              <a:buSzPct val="75000"/>
              <a:buFont typeface="Symbol" charset="2"/>
              <a:buChar char=""/>
            </a:pPr>
            <a:r>
              <a:rPr lang="pl-PL" sz="1800" b="0" strike="noStrike" spc="-1">
                <a:solidFill>
                  <a:srgbClr val="000000"/>
                </a:solidFill>
                <a:latin typeface="Arial"/>
              </a:rPr>
              <a:t>Czwarty poziom konspektu</a:t>
            </a:r>
          </a:p>
          <a:p>
            <a:pPr marL="2160000" lvl="4" indent="-216000">
              <a:spcBef>
                <a:spcPts val="283"/>
              </a:spcBef>
              <a:buClr>
                <a:srgbClr val="000000"/>
              </a:buClr>
              <a:buSzPct val="45000"/>
              <a:buFont typeface="Wingdings" charset="2"/>
              <a:buChar char=""/>
            </a:pPr>
            <a:r>
              <a:rPr lang="pl-PL" sz="1800" b="0" strike="noStrike" spc="-1">
                <a:solidFill>
                  <a:srgbClr val="000000"/>
                </a:solidFill>
                <a:latin typeface="Arial"/>
              </a:rPr>
              <a:t>Piąty poziom konspektu</a:t>
            </a:r>
          </a:p>
          <a:p>
            <a:pPr marL="2592000" lvl="5" indent="-216000">
              <a:spcBef>
                <a:spcPts val="283"/>
              </a:spcBef>
              <a:buClr>
                <a:srgbClr val="000000"/>
              </a:buClr>
              <a:buSzPct val="45000"/>
              <a:buFont typeface="Wingdings" charset="2"/>
              <a:buChar char=""/>
            </a:pPr>
            <a:r>
              <a:rPr lang="pl-PL" sz="1800" b="0" strike="noStrike" spc="-1">
                <a:solidFill>
                  <a:srgbClr val="000000"/>
                </a:solidFill>
                <a:latin typeface="Arial"/>
              </a:rPr>
              <a:t>Szósty poziom konspektu</a:t>
            </a:r>
          </a:p>
          <a:p>
            <a:pPr marL="3024000" lvl="6" indent="-216000">
              <a:spcBef>
                <a:spcPts val="283"/>
              </a:spcBef>
              <a:buClr>
                <a:srgbClr val="000000"/>
              </a:buClr>
              <a:buSzPct val="45000"/>
              <a:buFont typeface="Wingdings" charset="2"/>
              <a:buChar char=""/>
            </a:pPr>
            <a:r>
              <a:rPr lang="pl-PL" sz="1800" b="0" strike="noStrike" spc="-1">
                <a:solidFill>
                  <a:srgbClr val="000000"/>
                </a:solidFill>
                <a:latin typeface="Arial"/>
              </a:rPr>
              <a:t>Siódmy poziom konspektu</a:t>
            </a:r>
          </a:p>
        </p:txBody>
      </p:sp>
      <p:sp>
        <p:nvSpPr>
          <p:cNvPr id="7" name="PlaceHolder 3"/>
          <p:cNvSpPr>
            <a:spLocks noGrp="1"/>
          </p:cNvSpPr>
          <p:nvPr>
            <p:ph type="body"/>
          </p:nvPr>
        </p:nvSpPr>
        <p:spPr>
          <a:xfrm>
            <a:off x="609480" y="2076840"/>
            <a:ext cx="10971360" cy="430560"/>
          </a:xfrm>
          <a:prstGeom prst="rect">
            <a:avLst/>
          </a:prstGeom>
          <a:noFill/>
          <a:ln w="0">
            <a:noFill/>
          </a:ln>
        </p:spPr>
        <p:txBody>
          <a:bodyPr lIns="0" tIns="0" rIns="0" bIns="0" anchor="t">
            <a:normAutofit fontScale="1111"/>
          </a:bodyPr>
          <a:lstStyle/>
          <a:p>
            <a:pPr marL="432000" indent="-324000">
              <a:spcBef>
                <a:spcPts val="1417"/>
              </a:spcBef>
              <a:buClr>
                <a:srgbClr val="000000"/>
              </a:buClr>
              <a:buSzPct val="45000"/>
              <a:buFont typeface="Wingdings" charset="2"/>
              <a:buChar char=""/>
            </a:pPr>
            <a:r>
              <a:rPr lang="pl-PL" sz="1800" b="0" strike="noStrike" spc="-1">
                <a:solidFill>
                  <a:srgbClr val="000000"/>
                </a:solidFill>
                <a:latin typeface="Arial"/>
              </a:rPr>
              <a:t>Kliknij, aby edytować format tekstu konspektu</a:t>
            </a:r>
          </a:p>
          <a:p>
            <a:pPr marL="864000" lvl="1" indent="-324000">
              <a:spcBef>
                <a:spcPts val="1134"/>
              </a:spcBef>
              <a:buClr>
                <a:srgbClr val="000000"/>
              </a:buClr>
              <a:buSzPct val="75000"/>
              <a:buFont typeface="Symbol" charset="2"/>
              <a:buChar char=""/>
            </a:pPr>
            <a:r>
              <a:rPr lang="pl-PL" sz="1800" b="0" strike="noStrike" spc="-1">
                <a:solidFill>
                  <a:srgbClr val="000000"/>
                </a:solidFill>
                <a:latin typeface="Arial"/>
              </a:rPr>
              <a:t>Drugi poziom konspektu</a:t>
            </a:r>
          </a:p>
          <a:p>
            <a:pPr marL="1296000" lvl="2" indent="-288000">
              <a:spcBef>
                <a:spcPts val="850"/>
              </a:spcBef>
              <a:buClr>
                <a:srgbClr val="000000"/>
              </a:buClr>
              <a:buSzPct val="45000"/>
              <a:buFont typeface="Wingdings" charset="2"/>
              <a:buChar char=""/>
            </a:pPr>
            <a:r>
              <a:rPr lang="pl-PL" sz="1800" b="0" strike="noStrike" spc="-1">
                <a:solidFill>
                  <a:srgbClr val="000000"/>
                </a:solidFill>
                <a:latin typeface="Arial"/>
              </a:rPr>
              <a:t>Trzeci poziom konspektu</a:t>
            </a:r>
          </a:p>
          <a:p>
            <a:pPr marL="1728000" lvl="3" indent="-216000">
              <a:spcBef>
                <a:spcPts val="567"/>
              </a:spcBef>
              <a:buClr>
                <a:srgbClr val="000000"/>
              </a:buClr>
              <a:buSzPct val="75000"/>
              <a:buFont typeface="Symbol" charset="2"/>
              <a:buChar char=""/>
            </a:pPr>
            <a:r>
              <a:rPr lang="pl-PL" sz="1800" b="0" strike="noStrike" spc="-1">
                <a:solidFill>
                  <a:srgbClr val="000000"/>
                </a:solidFill>
                <a:latin typeface="Arial"/>
              </a:rPr>
              <a:t>Czwarty poziom konspektu</a:t>
            </a:r>
          </a:p>
          <a:p>
            <a:pPr marL="2160000" lvl="4" indent="-216000">
              <a:spcBef>
                <a:spcPts val="283"/>
              </a:spcBef>
              <a:buClr>
                <a:srgbClr val="000000"/>
              </a:buClr>
              <a:buSzPct val="45000"/>
              <a:buFont typeface="Wingdings" charset="2"/>
              <a:buChar char=""/>
            </a:pPr>
            <a:r>
              <a:rPr lang="pl-PL" sz="1800" b="0" strike="noStrike" spc="-1">
                <a:solidFill>
                  <a:srgbClr val="000000"/>
                </a:solidFill>
                <a:latin typeface="Arial"/>
              </a:rPr>
              <a:t>Piąty poziom konspektu</a:t>
            </a:r>
          </a:p>
          <a:p>
            <a:pPr marL="2592000" lvl="5" indent="-216000">
              <a:spcBef>
                <a:spcPts val="283"/>
              </a:spcBef>
              <a:buClr>
                <a:srgbClr val="000000"/>
              </a:buClr>
              <a:buSzPct val="45000"/>
              <a:buFont typeface="Wingdings" charset="2"/>
              <a:buChar char=""/>
            </a:pPr>
            <a:r>
              <a:rPr lang="pl-PL" sz="1800" b="0" strike="noStrike" spc="-1">
                <a:solidFill>
                  <a:srgbClr val="000000"/>
                </a:solidFill>
                <a:latin typeface="Arial"/>
              </a:rPr>
              <a:t>Szósty poziom konspektu</a:t>
            </a:r>
          </a:p>
          <a:p>
            <a:pPr marL="3024000" lvl="6" indent="-216000">
              <a:spcBef>
                <a:spcPts val="283"/>
              </a:spcBef>
              <a:buClr>
                <a:srgbClr val="000000"/>
              </a:buClr>
              <a:buSzPct val="45000"/>
              <a:buFont typeface="Wingdings" charset="2"/>
              <a:buChar char=""/>
            </a:pPr>
            <a:r>
              <a:rPr lang="pl-PL" sz="1800" b="0" strike="noStrike" spc="-1">
                <a:solidFill>
                  <a:srgbClr val="000000"/>
                </a:solidFill>
                <a:latin typeface="Arial"/>
              </a:rPr>
              <a:t>Siódmy poziom konspektu</a:t>
            </a:r>
          </a:p>
        </p:txBody>
      </p:sp>
      <p:sp>
        <p:nvSpPr>
          <p:cNvPr id="8" name="PlaceHolder 4"/>
          <p:cNvSpPr>
            <a:spLocks noGrp="1"/>
          </p:cNvSpPr>
          <p:nvPr>
            <p:ph type="ftr" idx="4"/>
          </p:nvPr>
        </p:nvSpPr>
        <p:spPr>
          <a:xfrm>
            <a:off x="4038480" y="6356520"/>
            <a:ext cx="4109760" cy="360000"/>
          </a:xfrm>
          <a:prstGeom prst="rect">
            <a:avLst/>
          </a:prstGeom>
          <a:noFill/>
          <a:ln w="0">
            <a:noFill/>
          </a:ln>
        </p:spPr>
        <p:txBody>
          <a:bodyPr lIns="90000" tIns="45000" rIns="90000" bIns="45000" anchor="ctr">
            <a:noAutofit/>
          </a:bodyPr>
          <a:lstStyle>
            <a:lvl1pPr indent="0" algn="ctr" defTabSz="914400">
              <a:lnSpc>
                <a:spcPct val="100000"/>
              </a:lnSpc>
              <a:buNone/>
              <a:tabLst>
                <a:tab pos="0" algn="l"/>
              </a:tabLst>
              <a:defRPr lang="pl-PL" sz="1400" b="0" strike="noStrike" spc="-1">
                <a:solidFill>
                  <a:srgbClr val="000000"/>
                </a:solidFill>
                <a:latin typeface="Times New Roman"/>
                <a:ea typeface="DejaVu Sans"/>
              </a:defRPr>
            </a:lvl1pPr>
          </a:lstStyle>
          <a:p>
            <a:pPr indent="0" algn="ctr" defTabSz="914400">
              <a:lnSpc>
                <a:spcPct val="100000"/>
              </a:lnSpc>
              <a:buNone/>
              <a:tabLst>
                <a:tab pos="0" algn="l"/>
              </a:tabLst>
            </a:pPr>
            <a:r>
              <a:rPr lang="pl-PL" sz="1400" b="0" strike="noStrike" spc="-1">
                <a:solidFill>
                  <a:srgbClr val="000000"/>
                </a:solidFill>
                <a:latin typeface="Times New Roman"/>
                <a:ea typeface="DejaVu Sans"/>
              </a:rPr>
              <a:t>&lt;stopka&gt;</a:t>
            </a:r>
            <a:endParaRPr lang="pl-PL" sz="1400" b="0" strike="noStrike" spc="-1">
              <a:solidFill>
                <a:srgbClr val="000000"/>
              </a:solidFill>
              <a:latin typeface="Times New Roman"/>
            </a:endParaRPr>
          </a:p>
        </p:txBody>
      </p:sp>
      <p:sp>
        <p:nvSpPr>
          <p:cNvPr id="9" name="PlaceHolder 5"/>
          <p:cNvSpPr>
            <a:spLocks noGrp="1"/>
          </p:cNvSpPr>
          <p:nvPr>
            <p:ph type="sldNum" idx="5"/>
          </p:nvPr>
        </p:nvSpPr>
        <p:spPr>
          <a:xfrm>
            <a:off x="8610480" y="6356520"/>
            <a:ext cx="2738160" cy="360000"/>
          </a:xfrm>
          <a:prstGeom prst="rect">
            <a:avLst/>
          </a:prstGeom>
          <a:noFill/>
          <a:ln w="0">
            <a:noFill/>
          </a:ln>
        </p:spPr>
        <p:txBody>
          <a:bodyPr lIns="90000" tIns="45000" rIns="90000" bIns="45000" anchor="ctr">
            <a:noAutofit/>
          </a:bodyPr>
          <a:lstStyle>
            <a:lvl1pPr indent="0" algn="r" defTabSz="914400">
              <a:lnSpc>
                <a:spcPct val="100000"/>
              </a:lnSpc>
              <a:buNone/>
              <a:tabLst>
                <a:tab pos="0" algn="l"/>
              </a:tabLst>
              <a:defRPr lang="pl-PL" sz="1200" b="0" strike="noStrike" spc="-1">
                <a:solidFill>
                  <a:srgbClr val="8B8B8B"/>
                </a:solidFill>
                <a:latin typeface="Calibri"/>
                <a:ea typeface="DejaVu Sans"/>
              </a:defRPr>
            </a:lvl1pPr>
          </a:lstStyle>
          <a:p>
            <a:pPr indent="0" algn="r" defTabSz="914400">
              <a:lnSpc>
                <a:spcPct val="100000"/>
              </a:lnSpc>
              <a:buNone/>
              <a:tabLst>
                <a:tab pos="0" algn="l"/>
              </a:tabLst>
            </a:pPr>
            <a:fld id="{2D41ECE9-7269-4D01-B42B-69136567E4C8}" type="slidenum">
              <a:rPr lang="pl-PL" sz="1200" b="0" strike="noStrike" spc="-1">
                <a:solidFill>
                  <a:srgbClr val="8B8B8B"/>
                </a:solidFill>
                <a:latin typeface="Calibri"/>
                <a:ea typeface="DejaVu Sans"/>
              </a:rPr>
              <a:t>‹#›</a:t>
            </a:fld>
            <a:endParaRPr lang="pl-PL" sz="1200" b="0" strike="noStrike" spc="-1">
              <a:solidFill>
                <a:srgbClr val="000000"/>
              </a:solidFill>
              <a:latin typeface="Times New Roman"/>
            </a:endParaRPr>
          </a:p>
        </p:txBody>
      </p:sp>
      <p:sp>
        <p:nvSpPr>
          <p:cNvPr id="10" name="PlaceHolder 6"/>
          <p:cNvSpPr>
            <a:spLocks noGrp="1"/>
          </p:cNvSpPr>
          <p:nvPr>
            <p:ph type="dt" idx="6"/>
          </p:nvPr>
        </p:nvSpPr>
        <p:spPr>
          <a:xfrm>
            <a:off x="838080" y="6356520"/>
            <a:ext cx="2738160" cy="360000"/>
          </a:xfrm>
          <a:prstGeom prst="rect">
            <a:avLst/>
          </a:prstGeom>
          <a:noFill/>
          <a:ln w="0">
            <a:noFill/>
          </a:ln>
        </p:spPr>
        <p:txBody>
          <a:bodyPr lIns="90000" tIns="45000" rIns="90000" bIns="45000" anchor="ctr">
            <a:noAutofit/>
          </a:bodyPr>
          <a:lstStyle>
            <a:lvl1pPr indent="0">
              <a:buNone/>
              <a:defRPr lang="pl-PL" sz="1400" b="0" strike="noStrike" spc="-1">
                <a:solidFill>
                  <a:srgbClr val="000000"/>
                </a:solidFill>
                <a:latin typeface="Times New Roman"/>
              </a:defRPr>
            </a:lvl1pPr>
          </a:lstStyle>
          <a:p>
            <a:pPr indent="0">
              <a:buNone/>
            </a:pPr>
            <a:r>
              <a:rPr lang="pl-PL" sz="1400" b="0" strike="noStrike" spc="-1">
                <a:solidFill>
                  <a:srgbClr val="000000"/>
                </a:solidFill>
                <a:latin typeface="Times New Roman"/>
              </a:rPr>
              <a:t>&lt;data/godzina&gt;</a:t>
            </a: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hyperlink" Target="https://cargounit.eu/https:/rpower.solar/" TargetMode="External"/><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orka.sejm.gov.pl/zapisy9.nsf/0/A7CA90132486654EC1258A0000477E7F/%24File/0398509.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orka.sejm.gov.pl/zapisy9.nsf/0/A7CA90132486654EC1258A0000477E7F/%24File/0398509.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cargounit.eu/"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greenergydatacenters.com/"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enery.energy/en/home/" TargetMode="External"/><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3seas.eu/media/news/3siif-makes-its-first-investment-in-the-port-sector" TargetMode="External"/><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Obraz 26"/>
          <p:cNvPicPr/>
          <p:nvPr/>
        </p:nvPicPr>
        <p:blipFill>
          <a:blip r:embed="rId3"/>
          <a:stretch/>
        </p:blipFill>
        <p:spPr>
          <a:xfrm>
            <a:off x="0" y="360"/>
            <a:ext cx="12191400" cy="6857640"/>
          </a:xfrm>
          <a:prstGeom prst="rect">
            <a:avLst/>
          </a:prstGeom>
          <a:ln w="0">
            <a:noFill/>
          </a:ln>
        </p:spPr>
      </p:pic>
      <p:sp>
        <p:nvSpPr>
          <p:cNvPr id="28" name="pole tekstowe 21"/>
          <p:cNvSpPr/>
          <p:nvPr/>
        </p:nvSpPr>
        <p:spPr>
          <a:xfrm>
            <a:off x="1717801" y="468138"/>
            <a:ext cx="6253155" cy="1075764"/>
          </a:xfrm>
          <a:prstGeom prst="rect">
            <a:avLst/>
          </a:prstGeom>
          <a:noFill/>
          <a:ln w="0">
            <a:noFill/>
          </a:ln>
        </p:spPr>
        <p:style>
          <a:lnRef idx="0">
            <a:scrgbClr r="0" g="0" b="0"/>
          </a:lnRef>
          <a:fillRef idx="0">
            <a:scrgbClr r="0" g="0" b="0"/>
          </a:fillRef>
          <a:effectRef idx="0">
            <a:scrgbClr r="0" g="0" b="0"/>
          </a:effectRef>
          <a:fontRef idx="minor"/>
        </p:style>
        <p:txBody>
          <a:bodyPr wrap="square" lIns="90000" tIns="45000" rIns="90000" bIns="45000" anchor="t">
            <a:spAutoFit/>
          </a:bodyPr>
          <a:lstStyle/>
          <a:p>
            <a:pPr defTabSz="914400">
              <a:lnSpc>
                <a:spcPct val="100000"/>
              </a:lnSpc>
              <a:tabLst>
                <a:tab pos="0" algn="l"/>
              </a:tabLst>
            </a:pPr>
            <a:r>
              <a:rPr lang="pl-PL" sz="3200" b="1" strike="noStrike" spc="-1" dirty="0">
                <a:solidFill>
                  <a:srgbClr val="FFC000"/>
                </a:solidFill>
                <a:latin typeface="Poppins"/>
                <a:ea typeface="DejaVu Sans"/>
              </a:rPr>
              <a:t>Three </a:t>
            </a:r>
            <a:r>
              <a:rPr lang="pl-PL" sz="3200" b="1" strike="noStrike" spc="-1" dirty="0" err="1">
                <a:solidFill>
                  <a:srgbClr val="FFC000"/>
                </a:solidFill>
                <a:latin typeface="Poppins"/>
                <a:ea typeface="DejaVu Sans"/>
              </a:rPr>
              <a:t>Seas</a:t>
            </a:r>
            <a:r>
              <a:rPr lang="pl-PL" sz="3200" b="1" strike="noStrike" spc="-1" dirty="0">
                <a:solidFill>
                  <a:srgbClr val="FFC000"/>
                </a:solidFill>
                <a:latin typeface="Poppins"/>
                <a:ea typeface="DejaVu Sans"/>
              </a:rPr>
              <a:t> Initative Investment Fund</a:t>
            </a:r>
            <a:endParaRPr lang="pl-PL" sz="3200" b="0" strike="noStrike" spc="-1" dirty="0">
              <a:solidFill>
                <a:srgbClr val="FFC000"/>
              </a:solidFill>
              <a:latin typeface="Arial"/>
            </a:endParaRPr>
          </a:p>
        </p:txBody>
      </p:sp>
      <p:sp>
        <p:nvSpPr>
          <p:cNvPr id="32" name="Prostokąt 135"/>
          <p:cNvSpPr/>
          <p:nvPr/>
        </p:nvSpPr>
        <p:spPr>
          <a:xfrm>
            <a:off x="720000" y="576000"/>
            <a:ext cx="860040" cy="860040"/>
          </a:xfrm>
          <a:prstGeom prst="rect">
            <a:avLst/>
          </a:prstGeom>
          <a:solidFill>
            <a:srgbClr val="5BA1D3"/>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tabLst>
                <a:tab pos="0" algn="l"/>
              </a:tabLst>
            </a:pPr>
            <a:endParaRPr lang="pl-PL" sz="1800" b="0" strike="noStrike" spc="-1">
              <a:solidFill>
                <a:srgbClr val="000000"/>
              </a:solidFill>
              <a:latin typeface="Arial"/>
              <a:ea typeface="DejaVu Sans"/>
            </a:endParaRPr>
          </a:p>
        </p:txBody>
      </p:sp>
      <p:sp>
        <p:nvSpPr>
          <p:cNvPr id="4" name="pole tekstowe 3">
            <a:extLst>
              <a:ext uri="{FF2B5EF4-FFF2-40B4-BE49-F238E27FC236}">
                <a16:creationId xmlns:a16="http://schemas.microsoft.com/office/drawing/2014/main" id="{636C87DB-CD51-8399-D11E-7A034F204782}"/>
              </a:ext>
            </a:extLst>
          </p:cNvPr>
          <p:cNvSpPr txBox="1"/>
          <p:nvPr/>
        </p:nvSpPr>
        <p:spPr>
          <a:xfrm>
            <a:off x="867975" y="2881932"/>
            <a:ext cx="6169842" cy="646331"/>
          </a:xfrm>
          <a:prstGeom prst="rect">
            <a:avLst/>
          </a:prstGeom>
          <a:noFill/>
        </p:spPr>
        <p:txBody>
          <a:bodyPr wrap="square">
            <a:spAutoFit/>
          </a:bodyPr>
          <a:lstStyle/>
          <a:p>
            <a:pPr defTabSz="914400">
              <a:lnSpc>
                <a:spcPct val="100000"/>
              </a:lnSpc>
              <a:tabLst>
                <a:tab pos="0" algn="l"/>
              </a:tabLst>
            </a:pPr>
            <a:r>
              <a:rPr lang="pl" sz="3600" b="1" strike="noStrike" spc="-1" dirty="0">
                <a:solidFill>
                  <a:srgbClr val="002060"/>
                </a:solidFill>
                <a:latin typeface="Poppins"/>
                <a:ea typeface="DejaVu Sans"/>
              </a:rPr>
              <a:t>Basic information</a:t>
            </a:r>
          </a:p>
        </p:txBody>
      </p:sp>
      <p:pic>
        <p:nvPicPr>
          <p:cNvPr id="1028" name="Picture 4" descr="Brak dostępnego opisu zdjęcia.">
            <a:extLst>
              <a:ext uri="{FF2B5EF4-FFF2-40B4-BE49-F238E27FC236}">
                <a16:creationId xmlns:a16="http://schemas.microsoft.com/office/drawing/2014/main" id="{C57FDC97-C4AF-7178-F3B8-0C520722A07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67975" y="4279905"/>
            <a:ext cx="1699651" cy="169965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03170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pole tekstowe 2"/>
          <p:cNvSpPr/>
          <p:nvPr/>
        </p:nvSpPr>
        <p:spPr>
          <a:xfrm>
            <a:off x="1924920" y="584543"/>
            <a:ext cx="7888680" cy="754971"/>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defTabSz="914400">
              <a:lnSpc>
                <a:spcPct val="150000"/>
              </a:lnSpc>
            </a:pPr>
            <a:r>
              <a:rPr lang="pl-PL" sz="3200" b="1" strike="noStrike" spc="-1" dirty="0">
                <a:solidFill>
                  <a:srgbClr val="000000"/>
                </a:solidFill>
                <a:latin typeface="Poppins" panose="00000500000000000000" pitchFamily="2" charset="-18"/>
                <a:cs typeface="Poppins" panose="00000500000000000000" pitchFamily="2" charset="-18"/>
              </a:rPr>
              <a:t>Investment in R. Power</a:t>
            </a:r>
          </a:p>
        </p:txBody>
      </p:sp>
      <p:sp>
        <p:nvSpPr>
          <p:cNvPr id="101" name="Prostokąt 135"/>
          <p:cNvSpPr/>
          <p:nvPr/>
        </p:nvSpPr>
        <p:spPr>
          <a:xfrm>
            <a:off x="720000" y="576000"/>
            <a:ext cx="860040" cy="860040"/>
          </a:xfrm>
          <a:prstGeom prst="rect">
            <a:avLst/>
          </a:prstGeom>
          <a:solidFill>
            <a:srgbClr val="5BA1D3"/>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tabLst>
                <a:tab pos="0" algn="l"/>
              </a:tabLst>
            </a:pPr>
            <a:endParaRPr lang="pl-PL" sz="1800" b="0" strike="noStrike" spc="-1">
              <a:solidFill>
                <a:srgbClr val="000000"/>
              </a:solidFill>
              <a:latin typeface="Arial"/>
              <a:ea typeface="DejaVu Sans"/>
            </a:endParaRPr>
          </a:p>
        </p:txBody>
      </p:sp>
      <p:sp>
        <p:nvSpPr>
          <p:cNvPr id="102" name="pole tekstowe 8"/>
          <p:cNvSpPr/>
          <p:nvPr/>
        </p:nvSpPr>
        <p:spPr>
          <a:xfrm>
            <a:off x="1743840" y="2118240"/>
            <a:ext cx="8250840" cy="3791123"/>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285840" indent="-285840" algn="just" defTabSz="914400">
              <a:lnSpc>
                <a:spcPct val="150000"/>
              </a:lnSpc>
              <a:buClr>
                <a:srgbClr val="000000"/>
              </a:buClr>
              <a:buFont typeface="Arial"/>
              <a:buChar char="•"/>
            </a:pPr>
            <a:r>
              <a:rPr lang="en-US" sz="1800" b="0" strike="noStrike" spc="-1" dirty="0">
                <a:solidFill>
                  <a:srgbClr val="000000"/>
                </a:solidFill>
                <a:latin typeface="Poppins" panose="00000500000000000000" pitchFamily="2" charset="-18"/>
                <a:cs typeface="Poppins" panose="00000500000000000000" pitchFamily="2" charset="-18"/>
              </a:rPr>
              <a:t>In February 2023, </a:t>
            </a:r>
            <a:r>
              <a:rPr lang="en-US" sz="1800" b="1" strike="noStrike" spc="-1" dirty="0">
                <a:solidFill>
                  <a:srgbClr val="FFC000"/>
                </a:solidFill>
                <a:latin typeface="Poppins" panose="00000500000000000000" pitchFamily="2" charset="-18"/>
                <a:cs typeface="Poppins" panose="00000500000000000000" pitchFamily="2" charset="-18"/>
              </a:rPr>
              <a:t>the Fund </a:t>
            </a:r>
            <a:r>
              <a:rPr lang="en-US" sz="1800" b="0" strike="noStrike" spc="-1" dirty="0">
                <a:solidFill>
                  <a:srgbClr val="000000"/>
                </a:solidFill>
                <a:latin typeface="Poppins" panose="00000500000000000000" pitchFamily="2" charset="-18"/>
                <a:cs typeface="Poppins" panose="00000500000000000000" pitchFamily="2" charset="-18"/>
              </a:rPr>
              <a:t>secured a minority interest in R. Power, the leading photovoltaic company in Poland. Beyond Poland, the company actively develops photovoltaic ventures in Portugal, Italy, and Spain. </a:t>
            </a:r>
            <a:endParaRPr lang="pl-PL" sz="1800" b="0" strike="noStrike" spc="-1" dirty="0">
              <a:solidFill>
                <a:srgbClr val="000000"/>
              </a:solidFill>
              <a:latin typeface="Poppins" panose="00000500000000000000" pitchFamily="2" charset="-18"/>
              <a:cs typeface="Poppins" panose="00000500000000000000" pitchFamily="2" charset="-18"/>
            </a:endParaRPr>
          </a:p>
          <a:p>
            <a:pPr marL="285840" indent="-285840" algn="just" defTabSz="914400">
              <a:lnSpc>
                <a:spcPct val="150000"/>
              </a:lnSpc>
              <a:buClr>
                <a:srgbClr val="000000"/>
              </a:buClr>
              <a:buFont typeface="Arial"/>
              <a:buChar char="•"/>
            </a:pPr>
            <a:r>
              <a:rPr lang="en-US" sz="1800" b="0" strike="noStrike" spc="-1" dirty="0">
                <a:solidFill>
                  <a:srgbClr val="000000"/>
                </a:solidFill>
                <a:latin typeface="Poppins" panose="00000500000000000000" pitchFamily="2" charset="-18"/>
                <a:cs typeface="Poppins" panose="00000500000000000000" pitchFamily="2" charset="-18"/>
              </a:rPr>
              <a:t>R. Power engages in the complete value chain of the photovoltaic market, encompassing the development of power plant projects, their construction, as well as the provision of management, maintenance, and operational services for photovoltaic power plants.</a:t>
            </a:r>
            <a:endParaRPr lang="pl-PL" sz="1800" b="0" strike="noStrike" spc="-1" dirty="0">
              <a:solidFill>
                <a:srgbClr val="000000"/>
              </a:solidFill>
              <a:latin typeface="Poppins" panose="00000500000000000000" pitchFamily="2" charset="-18"/>
              <a:cs typeface="Poppins" panose="00000500000000000000" pitchFamily="2" charset="-18"/>
            </a:endParaRPr>
          </a:p>
        </p:txBody>
      </p:sp>
      <p:pic>
        <p:nvPicPr>
          <p:cNvPr id="2050" name="Picture 2" descr="Praca w firmie R.Power Renewables – profil pracodawcy">
            <a:extLst>
              <a:ext uri="{FF2B5EF4-FFF2-40B4-BE49-F238E27FC236}">
                <a16:creationId xmlns:a16="http://schemas.microsoft.com/office/drawing/2014/main" id="{FE5E2A89-7108-9A93-0F25-75F175A24A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32520" y="182603"/>
            <a:ext cx="1779702" cy="177970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
        <p:nvSpPr>
          <p:cNvPr id="3" name="pole tekstowe 2">
            <a:extLst>
              <a:ext uri="{FF2B5EF4-FFF2-40B4-BE49-F238E27FC236}">
                <a16:creationId xmlns:a16="http://schemas.microsoft.com/office/drawing/2014/main" id="{BF83047D-087A-2E78-9318-4320A0F442D2}"/>
              </a:ext>
            </a:extLst>
          </p:cNvPr>
          <p:cNvSpPr txBox="1"/>
          <p:nvPr/>
        </p:nvSpPr>
        <p:spPr>
          <a:xfrm>
            <a:off x="1924919" y="6113535"/>
            <a:ext cx="8708515" cy="523220"/>
          </a:xfrm>
          <a:prstGeom prst="rect">
            <a:avLst/>
          </a:prstGeom>
          <a:noFill/>
        </p:spPr>
        <p:txBody>
          <a:bodyPr wrap="square">
            <a:spAutoFit/>
          </a:bodyPr>
          <a:lstStyle/>
          <a:p>
            <a:r>
              <a:rPr lang="pl-PL" sz="1400" b="1" dirty="0" err="1">
                <a:latin typeface="Poppins" panose="00000500000000000000" pitchFamily="2" charset="-18"/>
                <a:cs typeface="Poppins" panose="00000500000000000000" pitchFamily="2" charset="-18"/>
              </a:rPr>
              <a:t>Website</a:t>
            </a:r>
            <a:r>
              <a:rPr lang="pl-PL" sz="1400" dirty="0">
                <a:latin typeface="Poppins" panose="00000500000000000000" pitchFamily="2" charset="-18"/>
                <a:cs typeface="Poppins" panose="00000500000000000000" pitchFamily="2" charset="-18"/>
              </a:rPr>
              <a:t>: </a:t>
            </a:r>
            <a:r>
              <a:rPr lang="en-US" sz="1400" dirty="0">
                <a:latin typeface="Poppins" panose="00000500000000000000" pitchFamily="2" charset="-18"/>
                <a:cs typeface="Poppins" panose="00000500000000000000" pitchFamily="2" charset="-18"/>
                <a:hlinkClick r:id="rId3"/>
              </a:rPr>
              <a:t>https://cargounit.eu/https://rpower.solar/</a:t>
            </a:r>
            <a:endParaRPr lang="pl-PL" sz="1400" dirty="0">
              <a:latin typeface="Poppins" panose="00000500000000000000" pitchFamily="2" charset="-18"/>
              <a:cs typeface="Poppins" panose="00000500000000000000" pitchFamily="2" charset="-18"/>
            </a:endParaRPr>
          </a:p>
          <a:p>
            <a:r>
              <a:rPr lang="pl-PL" sz="1400" b="1" dirty="0" err="1">
                <a:latin typeface="Poppins" panose="00000500000000000000" pitchFamily="2" charset="-18"/>
                <a:cs typeface="Poppins" panose="00000500000000000000" pitchFamily="2" charset="-18"/>
              </a:rPr>
              <a:t>See</a:t>
            </a:r>
            <a:r>
              <a:rPr lang="pl-PL" sz="1400" b="1" dirty="0">
                <a:latin typeface="Poppins" panose="00000500000000000000" pitchFamily="2" charset="-18"/>
                <a:cs typeface="Poppins" panose="00000500000000000000" pitchFamily="2" charset="-18"/>
              </a:rPr>
              <a:t> </a:t>
            </a:r>
            <a:r>
              <a:rPr lang="pl-PL" sz="1400" b="1" dirty="0" err="1">
                <a:latin typeface="Poppins" panose="00000500000000000000" pitchFamily="2" charset="-18"/>
                <a:cs typeface="Poppins" panose="00000500000000000000" pitchFamily="2" charset="-18"/>
              </a:rPr>
              <a:t>also</a:t>
            </a:r>
            <a:r>
              <a:rPr lang="pl-PL" sz="1400" dirty="0">
                <a:latin typeface="Poppins" panose="00000500000000000000" pitchFamily="2" charset="-18"/>
                <a:cs typeface="Poppins" panose="00000500000000000000" pitchFamily="2" charset="-18"/>
              </a:rPr>
              <a:t>: https://www.amberinfrastructure.com/sectors/case-studies/rpower-renewables</a:t>
            </a:r>
            <a:endParaRPr lang="en-US" sz="1400" dirty="0">
              <a:latin typeface="Poppins" panose="00000500000000000000" pitchFamily="2" charset="-18"/>
              <a:cs typeface="Poppins" panose="00000500000000000000" pitchFamily="2" charset="-18"/>
            </a:endParaRPr>
          </a:p>
        </p:txBody>
      </p:sp>
    </p:spTree>
    <p:extLst>
      <p:ext uri="{BB962C8B-B14F-4D97-AF65-F5344CB8AC3E}">
        <p14:creationId xmlns:p14="http://schemas.microsoft.com/office/powerpoint/2010/main" val="302593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pole tekstowe 2"/>
          <p:cNvSpPr/>
          <p:nvPr/>
        </p:nvSpPr>
        <p:spPr>
          <a:xfrm>
            <a:off x="1831076" y="628534"/>
            <a:ext cx="8020799" cy="754971"/>
          </a:xfrm>
          <a:prstGeom prst="rect">
            <a:avLst/>
          </a:prstGeom>
          <a:noFill/>
          <a:ln w="0">
            <a:noFill/>
          </a:ln>
        </p:spPr>
        <p:style>
          <a:lnRef idx="0">
            <a:scrgbClr r="0" g="0" b="0"/>
          </a:lnRef>
          <a:fillRef idx="0">
            <a:scrgbClr r="0" g="0" b="0"/>
          </a:fillRef>
          <a:effectRef idx="0">
            <a:scrgbClr r="0" g="0" b="0"/>
          </a:effectRef>
          <a:fontRef idx="minor"/>
        </p:style>
        <p:txBody>
          <a:bodyPr wrap="square" lIns="90000" tIns="45000" rIns="90000" bIns="45000" anchor="t">
            <a:spAutoFit/>
          </a:bodyPr>
          <a:lstStyle/>
          <a:p>
            <a:pPr defTabSz="914400">
              <a:lnSpc>
                <a:spcPct val="150000"/>
              </a:lnSpc>
            </a:pPr>
            <a:r>
              <a:rPr lang="pl-PL" sz="3200" b="1" strike="noStrike" spc="-1" dirty="0">
                <a:solidFill>
                  <a:srgbClr val="000000"/>
                </a:solidFill>
                <a:latin typeface="Poppins" panose="00000500000000000000" pitchFamily="2" charset="-18"/>
                <a:cs typeface="Poppins" panose="00000500000000000000" pitchFamily="2" charset="-18"/>
              </a:rPr>
              <a:t>New </a:t>
            </a:r>
            <a:r>
              <a:rPr lang="pl-PL" sz="3200" b="1" strike="noStrike" spc="-1" dirty="0" err="1">
                <a:solidFill>
                  <a:srgbClr val="000000"/>
                </a:solidFill>
                <a:latin typeface="Poppins" panose="00000500000000000000" pitchFamily="2" charset="-18"/>
                <a:cs typeface="Poppins" panose="00000500000000000000" pitchFamily="2" charset="-18"/>
              </a:rPr>
              <a:t>investments</a:t>
            </a:r>
            <a:r>
              <a:rPr lang="pl-PL" sz="3200" b="1" strike="noStrike" spc="-1" dirty="0">
                <a:solidFill>
                  <a:srgbClr val="000000"/>
                </a:solidFill>
                <a:latin typeface="Poppins" panose="00000500000000000000" pitchFamily="2" charset="-18"/>
                <a:cs typeface="Poppins" panose="00000500000000000000" pitchFamily="2" charset="-18"/>
              </a:rPr>
              <a:t> – </a:t>
            </a:r>
            <a:r>
              <a:rPr lang="pl-PL" sz="3200" b="1" strike="noStrike" spc="-1" dirty="0" err="1">
                <a:solidFill>
                  <a:srgbClr val="000000"/>
                </a:solidFill>
                <a:latin typeface="Poppins" panose="00000500000000000000" pitchFamily="2" charset="-18"/>
                <a:cs typeface="Poppins" panose="00000500000000000000" pitchFamily="2" charset="-18"/>
              </a:rPr>
              <a:t>Bucharest</a:t>
            </a:r>
            <a:r>
              <a:rPr lang="pl-PL" sz="3200" b="1" strike="noStrike" spc="-1" dirty="0">
                <a:solidFill>
                  <a:srgbClr val="000000"/>
                </a:solidFill>
                <a:latin typeface="Poppins" panose="00000500000000000000" pitchFamily="2" charset="-18"/>
                <a:cs typeface="Poppins" panose="00000500000000000000" pitchFamily="2" charset="-18"/>
              </a:rPr>
              <a:t> 2023</a:t>
            </a:r>
          </a:p>
        </p:txBody>
      </p:sp>
      <p:sp>
        <p:nvSpPr>
          <p:cNvPr id="111" name="Prostokąt 135"/>
          <p:cNvSpPr/>
          <p:nvPr/>
        </p:nvSpPr>
        <p:spPr>
          <a:xfrm>
            <a:off x="720000" y="576000"/>
            <a:ext cx="860040" cy="860040"/>
          </a:xfrm>
          <a:prstGeom prst="rect">
            <a:avLst/>
          </a:prstGeom>
          <a:solidFill>
            <a:srgbClr val="5BA1D3"/>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tabLst>
                <a:tab pos="0" algn="l"/>
              </a:tabLst>
            </a:pPr>
            <a:endParaRPr lang="pl-PL" sz="1800" b="0" strike="noStrike" spc="-1">
              <a:solidFill>
                <a:srgbClr val="000000"/>
              </a:solidFill>
              <a:latin typeface="Arial"/>
              <a:ea typeface="DejaVu Sans"/>
            </a:endParaRPr>
          </a:p>
        </p:txBody>
      </p:sp>
      <p:sp>
        <p:nvSpPr>
          <p:cNvPr id="3" name="pole tekstowe 2">
            <a:extLst>
              <a:ext uri="{FF2B5EF4-FFF2-40B4-BE49-F238E27FC236}">
                <a16:creationId xmlns:a16="http://schemas.microsoft.com/office/drawing/2014/main" id="{A3A97122-D8EC-5019-FA84-C44BA95675B2}"/>
              </a:ext>
            </a:extLst>
          </p:cNvPr>
          <p:cNvSpPr txBox="1"/>
          <p:nvPr/>
        </p:nvSpPr>
        <p:spPr>
          <a:xfrm>
            <a:off x="1150020" y="1543760"/>
            <a:ext cx="10667580" cy="5101205"/>
          </a:xfrm>
          <a:prstGeom prst="rect">
            <a:avLst/>
          </a:prstGeom>
          <a:noFill/>
        </p:spPr>
        <p:txBody>
          <a:bodyPr wrap="square">
            <a:spAutoFit/>
          </a:bodyPr>
          <a:lstStyle/>
          <a:p>
            <a:pPr algn="just" defTabSz="914400">
              <a:lnSpc>
                <a:spcPct val="150000"/>
              </a:lnSpc>
            </a:pPr>
            <a:r>
              <a:rPr lang="en-US" b="1" spc="-1" dirty="0">
                <a:solidFill>
                  <a:srgbClr val="383838"/>
                </a:solidFill>
                <a:latin typeface="Poppins"/>
                <a:ea typeface="DejaVu Sans"/>
              </a:rPr>
              <a:t>Joint Declaration of the Eighth Summit of the Three Seas Initiative (Bucharest, 6-7 September 2023)</a:t>
            </a:r>
          </a:p>
          <a:p>
            <a:pPr algn="just" defTabSz="914400">
              <a:lnSpc>
                <a:spcPct val="150000"/>
              </a:lnSpc>
            </a:pPr>
            <a:endParaRPr lang="pl-PL" i="1" spc="-1" dirty="0">
              <a:solidFill>
                <a:srgbClr val="383838"/>
              </a:solidFill>
              <a:latin typeface="Poppins"/>
              <a:ea typeface="DejaVu Sans"/>
            </a:endParaRPr>
          </a:p>
          <a:p>
            <a:pPr algn="just" defTabSz="914400">
              <a:lnSpc>
                <a:spcPct val="150000"/>
              </a:lnSpc>
            </a:pPr>
            <a:r>
              <a:rPr lang="en-US" b="0" i="1" dirty="0">
                <a:solidFill>
                  <a:srgbClr val="383838"/>
                </a:solidFill>
                <a:effectLst/>
                <a:highlight>
                  <a:srgbClr val="FFFFFF"/>
                </a:highlight>
                <a:latin typeface="Poppins" panose="00000500000000000000" pitchFamily="2" charset="-18"/>
              </a:rPr>
              <a:t>We salute the dynamic evolution of the </a:t>
            </a:r>
            <a:r>
              <a:rPr lang="en-US" b="1" i="1" dirty="0">
                <a:solidFill>
                  <a:srgbClr val="FFC000"/>
                </a:solidFill>
                <a:effectLst/>
                <a:highlight>
                  <a:srgbClr val="FFFFFF"/>
                </a:highlight>
                <a:latin typeface="Poppins" panose="00000500000000000000" pitchFamily="2" charset="-18"/>
              </a:rPr>
              <a:t>Three Seas Initiative Investment Fund</a:t>
            </a:r>
            <a:r>
              <a:rPr lang="en-US" b="0" i="1" dirty="0">
                <a:solidFill>
                  <a:srgbClr val="383838"/>
                </a:solidFill>
                <a:effectLst/>
                <a:highlight>
                  <a:srgbClr val="FFFFFF"/>
                </a:highlight>
                <a:latin typeface="Poppins" panose="00000500000000000000" pitchFamily="2" charset="-18"/>
              </a:rPr>
              <a:t>, which, at exceptional speed, three years after becoming operational has invested in energy, digital and transportation sectors into </a:t>
            </a:r>
            <a:r>
              <a:rPr lang="en-US" b="1" i="1" dirty="0">
                <a:solidFill>
                  <a:srgbClr val="002060"/>
                </a:solidFill>
                <a:effectLst/>
                <a:highlight>
                  <a:srgbClr val="FFFFFF"/>
                </a:highlight>
                <a:latin typeface="Poppins" panose="00000500000000000000" pitchFamily="2" charset="-18"/>
              </a:rPr>
              <a:t>the Three Seas region</a:t>
            </a:r>
            <a:r>
              <a:rPr lang="en-US" b="0" i="1" dirty="0">
                <a:solidFill>
                  <a:srgbClr val="383838"/>
                </a:solidFill>
                <a:effectLst/>
                <a:highlight>
                  <a:srgbClr val="FFFFFF"/>
                </a:highlight>
                <a:latin typeface="Poppins" panose="00000500000000000000" pitchFamily="2" charset="-18"/>
              </a:rPr>
              <a:t>, proving its capability to develop projects that contribute to increase of renewable capacity in the regional energy mix, enhance the security and independence of energy supply, as well as digital and transportation interconnectivity in </a:t>
            </a:r>
            <a:r>
              <a:rPr lang="en-US" b="1" i="1" dirty="0">
                <a:solidFill>
                  <a:schemeClr val="accent1">
                    <a:lumMod val="50000"/>
                  </a:schemeClr>
                </a:solidFill>
                <a:effectLst/>
                <a:highlight>
                  <a:srgbClr val="FFFFFF"/>
                </a:highlight>
                <a:latin typeface="Poppins" panose="00000500000000000000" pitchFamily="2" charset="-18"/>
              </a:rPr>
              <a:t>the Three Seas </a:t>
            </a:r>
            <a:r>
              <a:rPr lang="en-US" b="1" i="1" dirty="0">
                <a:solidFill>
                  <a:srgbClr val="383838"/>
                </a:solidFill>
                <a:effectLst/>
                <a:highlight>
                  <a:srgbClr val="FFFFFF"/>
                </a:highlight>
                <a:latin typeface="Poppins" panose="00000500000000000000" pitchFamily="2" charset="-18"/>
              </a:rPr>
              <a:t>region</a:t>
            </a:r>
            <a:r>
              <a:rPr lang="en-US" b="0" i="1" dirty="0">
                <a:solidFill>
                  <a:srgbClr val="383838"/>
                </a:solidFill>
                <a:effectLst/>
                <a:highlight>
                  <a:srgbClr val="FFFFFF"/>
                </a:highlight>
                <a:latin typeface="Poppins" panose="00000500000000000000" pitchFamily="2" charset="-18"/>
              </a:rPr>
              <a:t>. </a:t>
            </a:r>
            <a:r>
              <a:rPr lang="en-US" b="1" i="1" dirty="0">
                <a:solidFill>
                  <a:srgbClr val="FFC000"/>
                </a:solidFill>
                <a:effectLst/>
                <a:highlight>
                  <a:srgbClr val="FFFFFF"/>
                </a:highlight>
                <a:latin typeface="Poppins" panose="00000500000000000000" pitchFamily="2" charset="-18"/>
              </a:rPr>
              <a:t>The</a:t>
            </a:r>
            <a:r>
              <a:rPr lang="en-US" b="0" i="1" dirty="0">
                <a:solidFill>
                  <a:srgbClr val="383838"/>
                </a:solidFill>
                <a:effectLst/>
                <a:highlight>
                  <a:srgbClr val="FFFFFF"/>
                </a:highlight>
                <a:latin typeface="Poppins" panose="00000500000000000000" pitchFamily="2" charset="-18"/>
              </a:rPr>
              <a:t> </a:t>
            </a:r>
            <a:r>
              <a:rPr lang="en-US" b="1" i="1" dirty="0">
                <a:solidFill>
                  <a:srgbClr val="FFC000"/>
                </a:solidFill>
                <a:effectLst/>
                <a:highlight>
                  <a:srgbClr val="FFFFFF"/>
                </a:highlight>
                <a:latin typeface="Poppins" panose="00000500000000000000" pitchFamily="2" charset="-18"/>
              </a:rPr>
              <a:t>3SIIF</a:t>
            </a:r>
            <a:r>
              <a:rPr lang="en-US" b="0" i="1" dirty="0">
                <a:solidFill>
                  <a:srgbClr val="383838"/>
                </a:solidFill>
                <a:effectLst/>
                <a:highlight>
                  <a:srgbClr val="FFFFFF"/>
                </a:highlight>
                <a:latin typeface="Poppins" panose="00000500000000000000" pitchFamily="2" charset="-18"/>
              </a:rPr>
              <a:t> has so far supported 5 projects, of approximate value of EUR 6 billion, with up to 2 more projects soon to be revealed.</a:t>
            </a:r>
            <a:endParaRPr lang="pl-PL" b="0" i="1" dirty="0">
              <a:solidFill>
                <a:srgbClr val="383838"/>
              </a:solidFill>
              <a:effectLst/>
              <a:highlight>
                <a:srgbClr val="FFFFFF"/>
              </a:highlight>
              <a:latin typeface="Poppins" panose="00000500000000000000" pitchFamily="2" charset="-18"/>
            </a:endParaRPr>
          </a:p>
          <a:p>
            <a:pPr algn="just" defTabSz="914400">
              <a:lnSpc>
                <a:spcPct val="150000"/>
              </a:lnSpc>
            </a:pPr>
            <a:endParaRPr lang="pl-PL" sz="1000" strike="noStrike" spc="-1" dirty="0">
              <a:solidFill>
                <a:srgbClr val="383838"/>
              </a:solidFill>
              <a:highlight>
                <a:srgbClr val="FFFFFF"/>
              </a:highlight>
              <a:latin typeface="Poppins" panose="00000500000000000000" pitchFamily="2" charset="-18"/>
              <a:ea typeface="DejaVu Sans"/>
            </a:endParaRPr>
          </a:p>
          <a:p>
            <a:pPr algn="just" defTabSz="914400">
              <a:lnSpc>
                <a:spcPct val="150000"/>
              </a:lnSpc>
            </a:pPr>
            <a:r>
              <a:rPr lang="pl-PL" sz="1000" i="1" strike="noStrike" spc="-1" dirty="0">
                <a:solidFill>
                  <a:srgbClr val="002060"/>
                </a:solidFill>
                <a:latin typeface="Poppins"/>
                <a:ea typeface="DejaVu Sans"/>
              </a:rPr>
              <a:t>Source</a:t>
            </a:r>
            <a:r>
              <a:rPr lang="pl-PL" sz="1000" i="1" strike="noStrike" spc="-1" dirty="0">
                <a:solidFill>
                  <a:srgbClr val="000000"/>
                </a:solidFill>
                <a:latin typeface="Poppins"/>
                <a:ea typeface="DejaVu Sans"/>
              </a:rPr>
              <a:t>: https://3si.politic.edu.pl/joint-declaration-of-the-eighth-summit-of-the-three-seas-initiative-bucharest-6-7-september-2023/</a:t>
            </a:r>
            <a:endParaRPr lang="pl-PL" sz="1000" i="1" strike="noStrike" spc="-1" dirty="0">
              <a:solidFill>
                <a:srgbClr val="000000"/>
              </a:solidFill>
              <a:latin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pole tekstowe 2"/>
          <p:cNvSpPr/>
          <p:nvPr/>
        </p:nvSpPr>
        <p:spPr>
          <a:xfrm>
            <a:off x="1734413" y="576000"/>
            <a:ext cx="8020800" cy="754971"/>
          </a:xfrm>
          <a:prstGeom prst="rect">
            <a:avLst/>
          </a:prstGeom>
          <a:noFill/>
          <a:ln w="0">
            <a:noFill/>
          </a:ln>
        </p:spPr>
        <p:style>
          <a:lnRef idx="0">
            <a:scrgbClr r="0" g="0" b="0"/>
          </a:lnRef>
          <a:fillRef idx="0">
            <a:scrgbClr r="0" g="0" b="0"/>
          </a:fillRef>
          <a:effectRef idx="0">
            <a:scrgbClr r="0" g="0" b="0"/>
          </a:effectRef>
          <a:fontRef idx="minor"/>
        </p:style>
        <p:txBody>
          <a:bodyPr wrap="square" lIns="90000" tIns="45000" rIns="90000" bIns="45000" anchor="t">
            <a:spAutoFit/>
          </a:bodyPr>
          <a:lstStyle/>
          <a:p>
            <a:pPr defTabSz="914400">
              <a:lnSpc>
                <a:spcPct val="150000"/>
              </a:lnSpc>
            </a:pPr>
            <a:r>
              <a:rPr lang="pl-PL" sz="3200" b="1" strike="noStrike" spc="-1" dirty="0">
                <a:solidFill>
                  <a:srgbClr val="000000"/>
                </a:solidFill>
                <a:latin typeface="Poppins" panose="00000500000000000000" pitchFamily="2" charset="-18"/>
                <a:cs typeface="Poppins" panose="00000500000000000000" pitchFamily="2" charset="-18"/>
              </a:rPr>
              <a:t>New </a:t>
            </a:r>
            <a:r>
              <a:rPr lang="pl-PL" sz="3200" b="1" strike="noStrike" spc="-1" dirty="0" err="1">
                <a:solidFill>
                  <a:srgbClr val="000000"/>
                </a:solidFill>
                <a:latin typeface="Poppins" panose="00000500000000000000" pitchFamily="2" charset="-18"/>
                <a:cs typeface="Poppins" panose="00000500000000000000" pitchFamily="2" charset="-18"/>
              </a:rPr>
              <a:t>instruments</a:t>
            </a:r>
            <a:r>
              <a:rPr lang="pl-PL" sz="3200" b="1" strike="noStrike" spc="-1" dirty="0">
                <a:solidFill>
                  <a:srgbClr val="000000"/>
                </a:solidFill>
                <a:latin typeface="Poppins" panose="00000500000000000000" pitchFamily="2" charset="-18"/>
                <a:cs typeface="Poppins" panose="00000500000000000000" pitchFamily="2" charset="-18"/>
              </a:rPr>
              <a:t> – </a:t>
            </a:r>
            <a:r>
              <a:rPr lang="pl-PL" sz="3200" b="1" strike="noStrike" spc="-1" dirty="0" err="1">
                <a:solidFill>
                  <a:srgbClr val="000000"/>
                </a:solidFill>
                <a:latin typeface="Poppins" panose="00000500000000000000" pitchFamily="2" charset="-18"/>
                <a:cs typeface="Poppins" panose="00000500000000000000" pitchFamily="2" charset="-18"/>
              </a:rPr>
              <a:t>Vilnius</a:t>
            </a:r>
            <a:r>
              <a:rPr lang="pl-PL" sz="3200" b="1" strike="noStrike" spc="-1" dirty="0">
                <a:solidFill>
                  <a:srgbClr val="000000"/>
                </a:solidFill>
                <a:latin typeface="Poppins" panose="00000500000000000000" pitchFamily="2" charset="-18"/>
                <a:cs typeface="Poppins" panose="00000500000000000000" pitchFamily="2" charset="-18"/>
              </a:rPr>
              <a:t> 2024</a:t>
            </a:r>
          </a:p>
        </p:txBody>
      </p:sp>
      <p:sp>
        <p:nvSpPr>
          <p:cNvPr id="111" name="Prostokąt 135"/>
          <p:cNvSpPr/>
          <p:nvPr/>
        </p:nvSpPr>
        <p:spPr>
          <a:xfrm>
            <a:off x="720000" y="576000"/>
            <a:ext cx="860040" cy="860040"/>
          </a:xfrm>
          <a:prstGeom prst="rect">
            <a:avLst/>
          </a:prstGeom>
          <a:solidFill>
            <a:srgbClr val="5BA1D3"/>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tabLst>
                <a:tab pos="0" algn="l"/>
              </a:tabLst>
            </a:pPr>
            <a:endParaRPr lang="pl-PL" sz="1800" b="0" strike="noStrike" spc="-1">
              <a:solidFill>
                <a:srgbClr val="000000"/>
              </a:solidFill>
              <a:latin typeface="Arial"/>
              <a:ea typeface="DejaVu Sans"/>
            </a:endParaRPr>
          </a:p>
        </p:txBody>
      </p:sp>
      <p:sp>
        <p:nvSpPr>
          <p:cNvPr id="3" name="pole tekstowe 2">
            <a:extLst>
              <a:ext uri="{FF2B5EF4-FFF2-40B4-BE49-F238E27FC236}">
                <a16:creationId xmlns:a16="http://schemas.microsoft.com/office/drawing/2014/main" id="{0368B2CB-34D3-C640-133E-81559B127E9C}"/>
              </a:ext>
            </a:extLst>
          </p:cNvPr>
          <p:cNvSpPr txBox="1"/>
          <p:nvPr/>
        </p:nvSpPr>
        <p:spPr>
          <a:xfrm>
            <a:off x="557753" y="1436040"/>
            <a:ext cx="11076494" cy="4870372"/>
          </a:xfrm>
          <a:prstGeom prst="rect">
            <a:avLst/>
          </a:prstGeom>
          <a:noFill/>
        </p:spPr>
        <p:txBody>
          <a:bodyPr wrap="square">
            <a:spAutoFit/>
          </a:bodyPr>
          <a:lstStyle/>
          <a:p>
            <a:pPr algn="just">
              <a:lnSpc>
                <a:spcPct val="150000"/>
              </a:lnSpc>
            </a:pPr>
            <a:r>
              <a:rPr lang="en-US" b="1" spc="-1" dirty="0">
                <a:solidFill>
                  <a:srgbClr val="000000"/>
                </a:solidFill>
                <a:latin typeface="Poppins"/>
              </a:rPr>
              <a:t>Joint Declaration of the Ninth Summit of the Three Seas Initiative (Vilnius, 11 April 2024)</a:t>
            </a:r>
          </a:p>
          <a:p>
            <a:pPr algn="just">
              <a:lnSpc>
                <a:spcPct val="150000"/>
              </a:lnSpc>
            </a:pPr>
            <a:r>
              <a:rPr lang="pl-PL" sz="2000" b="1" spc="-1" dirty="0">
                <a:solidFill>
                  <a:srgbClr val="000000"/>
                </a:solidFill>
                <a:latin typeface="Poppins"/>
              </a:rPr>
              <a:t> </a:t>
            </a:r>
          </a:p>
          <a:p>
            <a:pPr algn="just">
              <a:lnSpc>
                <a:spcPct val="150000"/>
              </a:lnSpc>
            </a:pPr>
            <a:r>
              <a:rPr lang="en-US" sz="1600" b="0" i="1" strike="noStrike" spc="-1" dirty="0">
                <a:solidFill>
                  <a:srgbClr val="000000"/>
                </a:solidFill>
                <a:latin typeface="Poppins" panose="00000500000000000000" pitchFamily="2" charset="-18"/>
                <a:cs typeface="Poppins" panose="00000500000000000000" pitchFamily="2" charset="-18"/>
              </a:rPr>
              <a:t>We commend the results achieved by the current </a:t>
            </a:r>
            <a:r>
              <a:rPr lang="en-US" sz="1600" b="1" i="1" strike="noStrike" spc="-1" dirty="0">
                <a:solidFill>
                  <a:srgbClr val="FFC000"/>
                </a:solidFill>
                <a:latin typeface="Poppins" panose="00000500000000000000" pitchFamily="2" charset="-18"/>
                <a:cs typeface="Poppins" panose="00000500000000000000" pitchFamily="2" charset="-18"/>
              </a:rPr>
              <a:t>3SI Investment Fund </a:t>
            </a:r>
            <a:r>
              <a:rPr lang="en-US" sz="1600" b="0" i="1" strike="noStrike" spc="-1" dirty="0">
                <a:solidFill>
                  <a:srgbClr val="000000"/>
                </a:solidFill>
                <a:latin typeface="Poppins" panose="00000500000000000000" pitchFamily="2" charset="-18"/>
                <a:cs typeface="Poppins" panose="00000500000000000000" pitchFamily="2" charset="-18"/>
              </a:rPr>
              <a:t>and its contribution to facilitating economic growth and connectivity through strategic investments. We also welcome the establishment of a dedicated working group tasked with laying the groundwork for the successor to the existing </a:t>
            </a:r>
            <a:r>
              <a:rPr lang="en-US" sz="1600" b="1" i="1" strike="noStrike" spc="-1" dirty="0">
                <a:solidFill>
                  <a:srgbClr val="FFC000"/>
                </a:solidFill>
                <a:latin typeface="Poppins" panose="00000500000000000000" pitchFamily="2" charset="-18"/>
                <a:cs typeface="Poppins" panose="00000500000000000000" pitchFamily="2" charset="-18"/>
              </a:rPr>
              <a:t>3SIIF</a:t>
            </a:r>
            <a:r>
              <a:rPr lang="en-US" sz="1600" b="0" i="1" strike="noStrike" spc="-1" dirty="0">
                <a:solidFill>
                  <a:srgbClr val="000000"/>
                </a:solidFill>
                <a:latin typeface="Poppins" panose="00000500000000000000" pitchFamily="2" charset="-18"/>
                <a:cs typeface="Poppins" panose="00000500000000000000" pitchFamily="2" charset="-18"/>
              </a:rPr>
              <a:t>. </a:t>
            </a:r>
            <a:endParaRPr lang="pl-PL" sz="1600" b="0" i="1" strike="noStrike" spc="-1" dirty="0">
              <a:solidFill>
                <a:srgbClr val="000000"/>
              </a:solidFill>
              <a:latin typeface="Poppins" panose="00000500000000000000" pitchFamily="2" charset="-18"/>
              <a:cs typeface="Poppins" panose="00000500000000000000" pitchFamily="2" charset="-18"/>
            </a:endParaRPr>
          </a:p>
          <a:p>
            <a:pPr algn="just">
              <a:lnSpc>
                <a:spcPct val="150000"/>
              </a:lnSpc>
            </a:pPr>
            <a:r>
              <a:rPr lang="en-US" sz="1600" b="0" i="1" strike="noStrike" spc="-1" dirty="0">
                <a:solidFill>
                  <a:srgbClr val="000000"/>
                </a:solidFill>
                <a:latin typeface="Poppins" panose="00000500000000000000" pitchFamily="2" charset="-18"/>
                <a:cs typeface="Poppins" panose="00000500000000000000" pitchFamily="2" charset="-18"/>
              </a:rPr>
              <a:t>The continuation of this initiative underscores our commitment to fostering infrastructure development and sustainable economic prosperity across the Three Seas region. Furthermore, we note the progress made in developing the </a:t>
            </a:r>
            <a:r>
              <a:rPr lang="en-US" sz="1600" b="1" i="1" strike="noStrike" spc="-1" dirty="0">
                <a:solidFill>
                  <a:srgbClr val="7030A0"/>
                </a:solidFill>
                <a:latin typeface="Poppins" panose="00000500000000000000" pitchFamily="2" charset="-18"/>
                <a:cs typeface="Poppins" panose="00000500000000000000" pitchFamily="2" charset="-18"/>
              </a:rPr>
              <a:t>3SI Innovation Fund </a:t>
            </a:r>
            <a:r>
              <a:rPr lang="en-US" sz="1600" b="0" i="1" strike="noStrike" spc="-1" dirty="0">
                <a:solidFill>
                  <a:srgbClr val="000000"/>
                </a:solidFill>
                <a:latin typeface="Poppins" panose="00000500000000000000" pitchFamily="2" charset="-18"/>
                <a:cs typeface="Poppins" panose="00000500000000000000" pitchFamily="2" charset="-18"/>
              </a:rPr>
              <a:t>in collaboration with the European Investment Fund, with a perspective to provide capital to startups and scale–ups across the Three Seas region, bridging the funding gap in financing innovations, thus increasing competitiveness of </a:t>
            </a:r>
            <a:r>
              <a:rPr lang="en-US" sz="1600" b="1" i="1" strike="noStrike" spc="-1" dirty="0">
                <a:solidFill>
                  <a:srgbClr val="002060"/>
                </a:solidFill>
                <a:latin typeface="Poppins" panose="00000500000000000000" pitchFamily="2" charset="-18"/>
                <a:cs typeface="Poppins" panose="00000500000000000000" pitchFamily="2" charset="-18"/>
              </a:rPr>
              <a:t>Three Seas </a:t>
            </a:r>
            <a:r>
              <a:rPr lang="en-US" sz="1600" b="0" i="1" strike="noStrike" spc="-1" dirty="0">
                <a:solidFill>
                  <a:srgbClr val="000000"/>
                </a:solidFill>
                <a:latin typeface="Poppins" panose="00000500000000000000" pitchFamily="2" charset="-18"/>
                <a:cs typeface="Poppins" panose="00000500000000000000" pitchFamily="2" charset="-18"/>
              </a:rPr>
              <a:t>businesses. With progress already underway, we are confident that these initiatives will further strengthen our collective efforts in unlocking the potential of the </a:t>
            </a:r>
            <a:r>
              <a:rPr lang="en-US" sz="1600" b="1" i="1" strike="noStrike" spc="-1" dirty="0">
                <a:solidFill>
                  <a:srgbClr val="0070C0"/>
                </a:solidFill>
                <a:latin typeface="Poppins" panose="00000500000000000000" pitchFamily="2" charset="-18"/>
                <a:cs typeface="Poppins" panose="00000500000000000000" pitchFamily="2" charset="-18"/>
              </a:rPr>
              <a:t>3SI</a:t>
            </a:r>
            <a:r>
              <a:rPr lang="en-US" sz="1600" b="0" i="1" strike="noStrike" spc="-1" dirty="0">
                <a:solidFill>
                  <a:srgbClr val="000000"/>
                </a:solidFill>
                <a:latin typeface="Poppins" panose="00000500000000000000" pitchFamily="2" charset="-18"/>
                <a:cs typeface="Poppins" panose="00000500000000000000" pitchFamily="2" charset="-18"/>
              </a:rPr>
              <a:t>.</a:t>
            </a:r>
            <a:endParaRPr lang="pl-PL" sz="1600" b="0" i="1" strike="noStrike" spc="-1" dirty="0">
              <a:solidFill>
                <a:srgbClr val="000000"/>
              </a:solidFill>
              <a:latin typeface="Poppins" panose="00000500000000000000" pitchFamily="2" charset="-18"/>
              <a:cs typeface="Poppins" panose="00000500000000000000" pitchFamily="2" charset="-18"/>
            </a:endParaRPr>
          </a:p>
          <a:p>
            <a:pPr defTabSz="914400">
              <a:lnSpc>
                <a:spcPct val="150000"/>
              </a:lnSpc>
            </a:pPr>
            <a:r>
              <a:rPr lang="pl-PL" sz="1000" i="1" strike="noStrike" spc="-1" dirty="0">
                <a:solidFill>
                  <a:srgbClr val="002060"/>
                </a:solidFill>
                <a:latin typeface="Poppins"/>
                <a:ea typeface="DejaVu Sans"/>
              </a:rPr>
              <a:t>Source</a:t>
            </a:r>
            <a:r>
              <a:rPr lang="pl-PL" sz="1000" i="1" strike="noStrike" spc="-1" dirty="0">
                <a:solidFill>
                  <a:srgbClr val="000000"/>
                </a:solidFill>
                <a:latin typeface="Poppins"/>
                <a:ea typeface="DejaVu Sans"/>
              </a:rPr>
              <a:t>: https://3si.politic.edu.pl/joint-declaration-of-the-ninth-summit-of-the-three-seas-initiative/</a:t>
            </a:r>
            <a:endParaRPr lang="pl-PL" sz="1000" i="1" strike="noStrike" spc="-1" dirty="0">
              <a:solidFill>
                <a:srgbClr val="000000"/>
              </a:solidFill>
              <a:latin typeface="Arial"/>
            </a:endParaRPr>
          </a:p>
        </p:txBody>
      </p:sp>
    </p:spTree>
    <p:extLst>
      <p:ext uri="{BB962C8B-B14F-4D97-AF65-F5344CB8AC3E}">
        <p14:creationId xmlns:p14="http://schemas.microsoft.com/office/powerpoint/2010/main" val="7153509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pole tekstowe 2"/>
          <p:cNvSpPr/>
          <p:nvPr/>
        </p:nvSpPr>
        <p:spPr>
          <a:xfrm>
            <a:off x="1783227" y="576000"/>
            <a:ext cx="8906769" cy="754971"/>
          </a:xfrm>
          <a:prstGeom prst="rect">
            <a:avLst/>
          </a:prstGeom>
          <a:noFill/>
          <a:ln w="0">
            <a:noFill/>
          </a:ln>
        </p:spPr>
        <p:style>
          <a:lnRef idx="0">
            <a:scrgbClr r="0" g="0" b="0"/>
          </a:lnRef>
          <a:fillRef idx="0">
            <a:scrgbClr r="0" g="0" b="0"/>
          </a:fillRef>
          <a:effectRef idx="0">
            <a:scrgbClr r="0" g="0" b="0"/>
          </a:effectRef>
          <a:fontRef idx="minor"/>
        </p:style>
        <p:txBody>
          <a:bodyPr wrap="square" lIns="90000" tIns="45000" rIns="90000" bIns="45000" anchor="t">
            <a:spAutoFit/>
          </a:bodyPr>
          <a:lstStyle/>
          <a:p>
            <a:pPr defTabSz="914400">
              <a:lnSpc>
                <a:spcPct val="150000"/>
              </a:lnSpc>
            </a:pPr>
            <a:r>
              <a:rPr lang="en-US" sz="3200" b="1" strike="noStrike" spc="-1" dirty="0">
                <a:latin typeface="Poppins" panose="00000500000000000000" pitchFamily="2" charset="-18"/>
                <a:cs typeface="Poppins" panose="00000500000000000000" pitchFamily="2" charset="-18"/>
              </a:rPr>
              <a:t>The future of the </a:t>
            </a:r>
            <a:r>
              <a:rPr lang="en-US" sz="3200" b="1" strike="noStrike" spc="-1" dirty="0">
                <a:solidFill>
                  <a:srgbClr val="FFC000"/>
                </a:solidFill>
                <a:latin typeface="Poppins" panose="00000500000000000000" pitchFamily="2" charset="-18"/>
                <a:cs typeface="Poppins" panose="00000500000000000000" pitchFamily="2" charset="-18"/>
              </a:rPr>
              <a:t>3SI Investment Fund</a:t>
            </a:r>
            <a:endParaRPr lang="pl-PL" sz="3200" b="1" strike="noStrike" spc="-1" dirty="0">
              <a:solidFill>
                <a:srgbClr val="FFC000"/>
              </a:solidFill>
              <a:latin typeface="Poppins" panose="00000500000000000000" pitchFamily="2" charset="-18"/>
              <a:cs typeface="Poppins" panose="00000500000000000000" pitchFamily="2" charset="-18"/>
            </a:endParaRPr>
          </a:p>
        </p:txBody>
      </p:sp>
      <p:sp>
        <p:nvSpPr>
          <p:cNvPr id="107" name="Prostokąt 135"/>
          <p:cNvSpPr/>
          <p:nvPr/>
        </p:nvSpPr>
        <p:spPr>
          <a:xfrm>
            <a:off x="720000" y="576000"/>
            <a:ext cx="860040" cy="860040"/>
          </a:xfrm>
          <a:prstGeom prst="rect">
            <a:avLst/>
          </a:prstGeom>
          <a:solidFill>
            <a:srgbClr val="5BA1D3"/>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tabLst>
                <a:tab pos="0" algn="l"/>
              </a:tabLst>
            </a:pPr>
            <a:endParaRPr lang="pl-PL" sz="1800" b="0" strike="noStrike" spc="-1">
              <a:solidFill>
                <a:srgbClr val="000000"/>
              </a:solidFill>
              <a:latin typeface="Arial"/>
              <a:ea typeface="DejaVu Sans"/>
            </a:endParaRPr>
          </a:p>
        </p:txBody>
      </p:sp>
      <p:sp>
        <p:nvSpPr>
          <p:cNvPr id="2" name="pole tekstowe 1">
            <a:extLst>
              <a:ext uri="{FF2B5EF4-FFF2-40B4-BE49-F238E27FC236}">
                <a16:creationId xmlns:a16="http://schemas.microsoft.com/office/drawing/2014/main" id="{82004546-6A9C-73F0-CD51-EC3D904578F9}"/>
              </a:ext>
            </a:extLst>
          </p:cNvPr>
          <p:cNvSpPr txBox="1"/>
          <p:nvPr/>
        </p:nvSpPr>
        <p:spPr>
          <a:xfrm>
            <a:off x="1577880" y="6211669"/>
            <a:ext cx="10058400" cy="400110"/>
          </a:xfrm>
          <a:prstGeom prst="rect">
            <a:avLst/>
          </a:prstGeom>
          <a:noFill/>
        </p:spPr>
        <p:txBody>
          <a:bodyPr wrap="square" rtlCol="0">
            <a:spAutoFit/>
          </a:bodyPr>
          <a:lstStyle/>
          <a:p>
            <a:r>
              <a:rPr lang="pl-PL" sz="1000" i="1" dirty="0">
                <a:solidFill>
                  <a:srgbClr val="383838"/>
                </a:solidFill>
                <a:effectLst/>
                <a:highlight>
                  <a:srgbClr val="FFFFFF"/>
                </a:highlight>
                <a:latin typeface="Poppins" panose="00000500000000000000" pitchFamily="2" charset="-18"/>
              </a:rPr>
              <a:t>Source</a:t>
            </a:r>
            <a:r>
              <a:rPr lang="pl-PL" sz="1000" b="0" i="1" dirty="0">
                <a:solidFill>
                  <a:srgbClr val="383838"/>
                </a:solidFill>
                <a:effectLst/>
                <a:highlight>
                  <a:srgbClr val="FFFFFF"/>
                </a:highlight>
                <a:latin typeface="Poppins" panose="00000500000000000000" pitchFamily="2" charset="-18"/>
              </a:rPr>
              <a:t>:</a:t>
            </a:r>
            <a:r>
              <a:rPr lang="en-US" sz="1000" b="0" i="1" dirty="0">
                <a:solidFill>
                  <a:srgbClr val="383838"/>
                </a:solidFill>
                <a:effectLst/>
                <a:highlight>
                  <a:srgbClr val="FFFFFF"/>
                </a:highlight>
                <a:latin typeface="Poppins" panose="00000500000000000000" pitchFamily="2" charset="-18"/>
              </a:rPr>
              <a:t> Proceedings of the meeting of the Foreign Affairs Committee</a:t>
            </a:r>
            <a:r>
              <a:rPr lang="pl-PL" sz="1000" b="0" i="1" dirty="0">
                <a:solidFill>
                  <a:srgbClr val="383838"/>
                </a:solidFill>
                <a:effectLst/>
                <a:highlight>
                  <a:srgbClr val="FFFFFF"/>
                </a:highlight>
                <a:latin typeface="Poppins" panose="00000500000000000000" pitchFamily="2" charset="-18"/>
              </a:rPr>
              <a:t>, </a:t>
            </a:r>
            <a:r>
              <a:rPr lang="pl-PL" sz="1000" b="0" i="1" dirty="0">
                <a:solidFill>
                  <a:srgbClr val="383838"/>
                </a:solidFill>
                <a:effectLst/>
                <a:highlight>
                  <a:srgbClr val="FFFFFF"/>
                </a:highlight>
                <a:latin typeface="Poppins" panose="00000500000000000000" pitchFamily="2" charset="-18"/>
                <a:hlinkClick r:id="rId2"/>
              </a:rPr>
              <a:t>https://orka.sejm.gov.pl/zapisy9.nsf/0/A7CA90132486654EC1258A0000477E7F/%24File/0398509.pdf</a:t>
            </a:r>
            <a:r>
              <a:rPr lang="pl-PL" sz="1000" b="0" i="1" dirty="0">
                <a:solidFill>
                  <a:srgbClr val="383838"/>
                </a:solidFill>
                <a:effectLst/>
                <a:highlight>
                  <a:srgbClr val="FFFFFF"/>
                </a:highlight>
                <a:latin typeface="Poppins" panose="00000500000000000000" pitchFamily="2" charset="-18"/>
              </a:rPr>
              <a:t>.</a:t>
            </a:r>
            <a:endParaRPr lang="en-US" sz="1000" dirty="0">
              <a:latin typeface="Poppins" panose="00000500000000000000" pitchFamily="2" charset="-18"/>
              <a:cs typeface="Poppins" panose="00000500000000000000" pitchFamily="2" charset="-18"/>
            </a:endParaRPr>
          </a:p>
        </p:txBody>
      </p:sp>
      <p:sp>
        <p:nvSpPr>
          <p:cNvPr id="4" name="pole tekstowe 3">
            <a:extLst>
              <a:ext uri="{FF2B5EF4-FFF2-40B4-BE49-F238E27FC236}">
                <a16:creationId xmlns:a16="http://schemas.microsoft.com/office/drawing/2014/main" id="{32E9212A-4773-F4BF-1F69-A430EFA9FAB5}"/>
              </a:ext>
            </a:extLst>
          </p:cNvPr>
          <p:cNvSpPr txBox="1"/>
          <p:nvPr/>
        </p:nvSpPr>
        <p:spPr>
          <a:xfrm>
            <a:off x="1577880" y="2140449"/>
            <a:ext cx="7812464" cy="2118529"/>
          </a:xfrm>
          <a:prstGeom prst="rect">
            <a:avLst/>
          </a:prstGeom>
          <a:noFill/>
        </p:spPr>
        <p:txBody>
          <a:bodyPr wrap="square">
            <a:spAutoFit/>
          </a:bodyPr>
          <a:lstStyle/>
          <a:p>
            <a:pPr marL="285840" indent="-285840" algn="just">
              <a:lnSpc>
                <a:spcPct val="150000"/>
              </a:lnSpc>
              <a:buClr>
                <a:srgbClr val="000000"/>
              </a:buClr>
              <a:buFont typeface="Arial"/>
              <a:buChar char="•"/>
            </a:pPr>
            <a:r>
              <a:rPr lang="en-US" sz="1800" strike="noStrike" spc="-1" dirty="0">
                <a:solidFill>
                  <a:srgbClr val="000000"/>
                </a:solidFill>
                <a:latin typeface="Poppins" panose="00000500000000000000" pitchFamily="2" charset="-18"/>
                <a:cs typeface="Poppins" panose="00000500000000000000" pitchFamily="2" charset="-18"/>
              </a:rPr>
              <a:t>The funds in the current </a:t>
            </a:r>
            <a:r>
              <a:rPr lang="en-US" sz="1800" b="1" strike="noStrike" spc="-1" dirty="0">
                <a:solidFill>
                  <a:srgbClr val="FFC000"/>
                </a:solidFill>
                <a:latin typeface="Poppins" panose="00000500000000000000" pitchFamily="2" charset="-18"/>
                <a:cs typeface="Poppins" panose="00000500000000000000" pitchFamily="2" charset="-18"/>
              </a:rPr>
              <a:t>Fund</a:t>
            </a:r>
            <a:r>
              <a:rPr lang="en-US" sz="1800" strike="noStrike" spc="-1" dirty="0">
                <a:solidFill>
                  <a:srgbClr val="000000"/>
                </a:solidFill>
                <a:latin typeface="Poppins" panose="00000500000000000000" pitchFamily="2" charset="-18"/>
                <a:cs typeface="Poppins" panose="00000500000000000000" pitchFamily="2" charset="-18"/>
              </a:rPr>
              <a:t> have been distributed.</a:t>
            </a:r>
          </a:p>
          <a:p>
            <a:pPr marL="285840" indent="-285840" algn="just">
              <a:lnSpc>
                <a:spcPct val="150000"/>
              </a:lnSpc>
              <a:buClr>
                <a:srgbClr val="000000"/>
              </a:buClr>
              <a:buFont typeface="Arial"/>
              <a:buChar char="•"/>
            </a:pPr>
            <a:endParaRPr lang="en-US" sz="1800" strike="noStrike" spc="-1" dirty="0">
              <a:solidFill>
                <a:srgbClr val="000000"/>
              </a:solidFill>
              <a:latin typeface="Poppins" panose="00000500000000000000" pitchFamily="2" charset="-18"/>
              <a:cs typeface="Poppins" panose="00000500000000000000" pitchFamily="2" charset="-18"/>
            </a:endParaRPr>
          </a:p>
          <a:p>
            <a:pPr marL="285840" indent="-285840" algn="just">
              <a:lnSpc>
                <a:spcPct val="150000"/>
              </a:lnSpc>
              <a:buClr>
                <a:srgbClr val="000000"/>
              </a:buClr>
              <a:buFont typeface="Arial"/>
              <a:buChar char="•"/>
            </a:pPr>
            <a:r>
              <a:rPr lang="en-US" sz="1800" strike="noStrike" spc="-1" dirty="0">
                <a:solidFill>
                  <a:srgbClr val="000000"/>
                </a:solidFill>
                <a:latin typeface="Poppins" panose="00000500000000000000" pitchFamily="2" charset="-18"/>
                <a:cs typeface="Poppins" panose="00000500000000000000" pitchFamily="2" charset="-18"/>
              </a:rPr>
              <a:t>The </a:t>
            </a:r>
            <a:r>
              <a:rPr lang="en-US" sz="1800" b="1" strike="noStrike" spc="-1" dirty="0">
                <a:solidFill>
                  <a:srgbClr val="0070C0"/>
                </a:solidFill>
                <a:latin typeface="Poppins" panose="00000500000000000000" pitchFamily="2" charset="-18"/>
                <a:cs typeface="Poppins" panose="00000500000000000000" pitchFamily="2" charset="-18"/>
              </a:rPr>
              <a:t>3SI</a:t>
            </a:r>
            <a:r>
              <a:rPr lang="en-US" sz="1800" strike="noStrike" spc="-1" dirty="0">
                <a:solidFill>
                  <a:srgbClr val="000000"/>
                </a:solidFill>
                <a:latin typeface="Poppins" panose="00000500000000000000" pitchFamily="2" charset="-18"/>
                <a:cs typeface="Poppins" panose="00000500000000000000" pitchFamily="2" charset="-18"/>
              </a:rPr>
              <a:t> countries are considering launching another fund on similar terms as the current one (see Joint Declaration of the </a:t>
            </a:r>
            <a:r>
              <a:rPr lang="pl-PL" spc="-1" dirty="0" err="1">
                <a:solidFill>
                  <a:srgbClr val="000000"/>
                </a:solidFill>
                <a:latin typeface="Poppins" panose="00000500000000000000" pitchFamily="2" charset="-18"/>
                <a:cs typeface="Poppins" panose="00000500000000000000" pitchFamily="2" charset="-18"/>
              </a:rPr>
              <a:t>Nineth</a:t>
            </a:r>
            <a:r>
              <a:rPr lang="en-US" sz="1800" strike="noStrike" spc="-1" dirty="0">
                <a:solidFill>
                  <a:srgbClr val="000000"/>
                </a:solidFill>
                <a:latin typeface="Poppins" panose="00000500000000000000" pitchFamily="2" charset="-18"/>
                <a:cs typeface="Poppins" panose="00000500000000000000" pitchFamily="2" charset="-18"/>
              </a:rPr>
              <a:t> Summit of the Three Seas Initiative in Vilnius, 2024).</a:t>
            </a:r>
            <a:endParaRPr lang="pl-PL" sz="1800" strike="noStrike" spc="-1" dirty="0">
              <a:solidFill>
                <a:srgbClr val="000000"/>
              </a:solidFill>
              <a:latin typeface="Poppins" panose="00000500000000000000" pitchFamily="2" charset="-18"/>
              <a:cs typeface="Poppins" panose="00000500000000000000" pitchFamily="2" charset="-1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Prostokąt 135"/>
          <p:cNvSpPr/>
          <p:nvPr/>
        </p:nvSpPr>
        <p:spPr>
          <a:xfrm>
            <a:off x="720000" y="576000"/>
            <a:ext cx="860040" cy="860040"/>
          </a:xfrm>
          <a:prstGeom prst="rect">
            <a:avLst/>
          </a:prstGeom>
          <a:solidFill>
            <a:srgbClr val="5BA1D3"/>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tabLst>
                <a:tab pos="0" algn="l"/>
              </a:tabLst>
            </a:pPr>
            <a:endParaRPr lang="pl-PL" sz="1800" b="0" strike="noStrike" spc="-1">
              <a:solidFill>
                <a:srgbClr val="000000"/>
              </a:solidFill>
              <a:latin typeface="Arial"/>
              <a:ea typeface="DejaVu Sans"/>
            </a:endParaRPr>
          </a:p>
        </p:txBody>
      </p:sp>
      <p:sp>
        <p:nvSpPr>
          <p:cNvPr id="120" name="pole tekstowe 4"/>
          <p:cNvSpPr/>
          <p:nvPr/>
        </p:nvSpPr>
        <p:spPr>
          <a:xfrm>
            <a:off x="1678079" y="714359"/>
            <a:ext cx="10614474" cy="583321"/>
          </a:xfrm>
          <a:prstGeom prst="rect">
            <a:avLst/>
          </a:prstGeom>
          <a:noFill/>
          <a:ln w="0">
            <a:noFill/>
          </a:ln>
        </p:spPr>
        <p:style>
          <a:lnRef idx="0">
            <a:scrgbClr r="0" g="0" b="0"/>
          </a:lnRef>
          <a:fillRef idx="0">
            <a:scrgbClr r="0" g="0" b="0"/>
          </a:fillRef>
          <a:effectRef idx="0">
            <a:scrgbClr r="0" g="0" b="0"/>
          </a:effectRef>
          <a:fontRef idx="minor"/>
        </p:style>
        <p:txBody>
          <a:bodyPr wrap="square" lIns="90000" tIns="45000" rIns="90000" bIns="45000" anchor="t">
            <a:spAutoFit/>
          </a:bodyPr>
          <a:lstStyle/>
          <a:p>
            <a:pPr defTabSz="914400">
              <a:lnSpc>
                <a:spcPct val="100000"/>
              </a:lnSpc>
            </a:pPr>
            <a:r>
              <a:rPr lang="en-US" sz="3200" b="1" strike="noStrike" spc="-1" dirty="0">
                <a:solidFill>
                  <a:srgbClr val="000000"/>
                </a:solidFill>
                <a:latin typeface="Poppins" panose="00000500000000000000" pitchFamily="2" charset="-18"/>
                <a:cs typeface="Poppins" panose="00000500000000000000" pitchFamily="2" charset="-18"/>
              </a:rPr>
              <a:t>What it is and what it is not </a:t>
            </a:r>
            <a:r>
              <a:rPr lang="en-US" sz="3200" b="1" strike="noStrike" spc="-1" dirty="0">
                <a:solidFill>
                  <a:srgbClr val="FFC000"/>
                </a:solidFill>
                <a:latin typeface="Poppins" panose="00000500000000000000" pitchFamily="2" charset="-18"/>
                <a:cs typeface="Poppins" panose="00000500000000000000" pitchFamily="2" charset="-18"/>
              </a:rPr>
              <a:t>3SI Investment Fund?</a:t>
            </a:r>
            <a:endParaRPr lang="pl-PL" sz="3200" b="1" strike="noStrike" spc="-1" dirty="0">
              <a:solidFill>
                <a:srgbClr val="FFC000"/>
              </a:solidFill>
              <a:latin typeface="Poppins" panose="00000500000000000000" pitchFamily="2" charset="-18"/>
              <a:cs typeface="Poppins" panose="00000500000000000000" pitchFamily="2" charset="-18"/>
            </a:endParaRPr>
          </a:p>
        </p:txBody>
      </p:sp>
      <p:sp>
        <p:nvSpPr>
          <p:cNvPr id="121" name="pole tekstowe 6"/>
          <p:cNvSpPr/>
          <p:nvPr/>
        </p:nvSpPr>
        <p:spPr>
          <a:xfrm>
            <a:off x="1441681" y="1619390"/>
            <a:ext cx="4545720" cy="3379984"/>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defTabSz="914400">
              <a:lnSpc>
                <a:spcPct val="150000"/>
              </a:lnSpc>
            </a:pPr>
            <a:r>
              <a:rPr lang="pl-PL" sz="1600" b="1" strike="noStrike" spc="-1" dirty="0">
                <a:solidFill>
                  <a:srgbClr val="00B050"/>
                </a:solidFill>
                <a:latin typeface="Poppins" panose="00000500000000000000" pitchFamily="2" charset="-18"/>
                <a:cs typeface="Poppins" panose="00000500000000000000" pitchFamily="2" charset="-18"/>
              </a:rPr>
              <a:t>YES</a:t>
            </a:r>
          </a:p>
          <a:p>
            <a:pPr marL="285750" indent="-285750" defTabSz="914400">
              <a:lnSpc>
                <a:spcPct val="150000"/>
              </a:lnSpc>
              <a:buFont typeface="Arial" panose="020B0604020202020204" pitchFamily="34" charset="0"/>
              <a:buChar char="•"/>
            </a:pPr>
            <a:r>
              <a:rPr lang="pl-PL" sz="1600" b="1" spc="-1" dirty="0">
                <a:solidFill>
                  <a:srgbClr val="FFC000"/>
                </a:solidFill>
                <a:latin typeface="Poppins" panose="00000500000000000000" pitchFamily="2" charset="-18"/>
                <a:cs typeface="Poppins" panose="00000500000000000000" pitchFamily="2" charset="-18"/>
              </a:rPr>
              <a:t>The F</a:t>
            </a:r>
            <a:r>
              <a:rPr lang="en-US" sz="1600" b="1" strike="noStrike" spc="-1" dirty="0">
                <a:solidFill>
                  <a:srgbClr val="FFC000"/>
                </a:solidFill>
                <a:latin typeface="Poppins" panose="00000500000000000000" pitchFamily="2" charset="-18"/>
                <a:cs typeface="Poppins" panose="00000500000000000000" pitchFamily="2" charset="-18"/>
              </a:rPr>
              <a:t>und </a:t>
            </a:r>
            <a:r>
              <a:rPr lang="en-US" sz="1600" b="0" strike="noStrike" spc="-1" dirty="0">
                <a:solidFill>
                  <a:srgbClr val="000000"/>
                </a:solidFill>
                <a:latin typeface="Poppins" panose="00000500000000000000" pitchFamily="2" charset="-18"/>
                <a:cs typeface="Poppins" panose="00000500000000000000" pitchFamily="2" charset="-18"/>
              </a:rPr>
              <a:t>has been established with contributions from 9 development institutions across </a:t>
            </a:r>
            <a:r>
              <a:rPr lang="en-US" sz="1600" b="1" strike="noStrike" spc="-1" dirty="0">
                <a:solidFill>
                  <a:srgbClr val="0070C0"/>
                </a:solidFill>
                <a:latin typeface="Poppins" panose="00000500000000000000" pitchFamily="2" charset="-18"/>
                <a:cs typeface="Poppins" panose="00000500000000000000" pitchFamily="2" charset="-18"/>
              </a:rPr>
              <a:t>3SI</a:t>
            </a:r>
            <a:r>
              <a:rPr lang="en-US" sz="1600" b="0" strike="noStrike" spc="-1" dirty="0">
                <a:solidFill>
                  <a:srgbClr val="000000"/>
                </a:solidFill>
                <a:latin typeface="Poppins" panose="00000500000000000000" pitchFamily="2" charset="-18"/>
                <a:cs typeface="Poppins" panose="00000500000000000000" pitchFamily="2" charset="-18"/>
              </a:rPr>
              <a:t> </a:t>
            </a:r>
            <a:r>
              <a:rPr lang="pl-PL" sz="1600" b="0" strike="noStrike" spc="-1" dirty="0" err="1">
                <a:solidFill>
                  <a:srgbClr val="000000"/>
                </a:solidFill>
                <a:latin typeface="Poppins" panose="00000500000000000000" pitchFamily="2" charset="-18"/>
                <a:cs typeface="Poppins" panose="00000500000000000000" pitchFamily="2" charset="-18"/>
              </a:rPr>
              <a:t>states</a:t>
            </a:r>
            <a:r>
              <a:rPr lang="en-US" sz="1600" b="0" strike="noStrike" spc="-1" dirty="0">
                <a:solidFill>
                  <a:srgbClr val="000000"/>
                </a:solidFill>
                <a:latin typeface="Poppins" panose="00000500000000000000" pitchFamily="2" charset="-18"/>
                <a:cs typeface="Poppins" panose="00000500000000000000" pitchFamily="2" charset="-18"/>
              </a:rPr>
              <a:t>. </a:t>
            </a:r>
            <a:endParaRPr lang="pl-PL" sz="1600" b="0" strike="noStrike" spc="-1" dirty="0">
              <a:solidFill>
                <a:srgbClr val="000000"/>
              </a:solidFill>
              <a:latin typeface="Poppins" panose="00000500000000000000" pitchFamily="2" charset="-18"/>
              <a:cs typeface="Poppins" panose="00000500000000000000" pitchFamily="2" charset="-18"/>
            </a:endParaRPr>
          </a:p>
          <a:p>
            <a:pPr marL="285750" indent="-285750" defTabSz="914400">
              <a:lnSpc>
                <a:spcPct val="150000"/>
              </a:lnSpc>
              <a:buFont typeface="Arial" panose="020B0604020202020204" pitchFamily="34" charset="0"/>
              <a:buChar char="•"/>
            </a:pPr>
            <a:r>
              <a:rPr lang="en-US" sz="1600" b="1" strike="noStrike" spc="-1" dirty="0">
                <a:solidFill>
                  <a:srgbClr val="FFC000"/>
                </a:solidFill>
                <a:latin typeface="Poppins" panose="00000500000000000000" pitchFamily="2" charset="-18"/>
                <a:cs typeface="Poppins" panose="00000500000000000000" pitchFamily="2" charset="-18"/>
              </a:rPr>
              <a:t>T</a:t>
            </a:r>
            <a:r>
              <a:rPr lang="pl-PL" sz="1600" b="1" strike="noStrike" spc="-1" dirty="0">
                <a:solidFill>
                  <a:srgbClr val="FFC000"/>
                </a:solidFill>
                <a:latin typeface="Poppins" panose="00000500000000000000" pitchFamily="2" charset="-18"/>
                <a:cs typeface="Poppins" panose="00000500000000000000" pitchFamily="2" charset="-18"/>
              </a:rPr>
              <a:t>he Fund</a:t>
            </a:r>
            <a:r>
              <a:rPr lang="en-US" sz="1600" b="1" strike="noStrike" spc="-1" dirty="0">
                <a:solidFill>
                  <a:srgbClr val="FFC000"/>
                </a:solidFill>
                <a:latin typeface="Poppins" panose="00000500000000000000" pitchFamily="2" charset="-18"/>
                <a:cs typeface="Poppins" panose="00000500000000000000" pitchFamily="2" charset="-18"/>
              </a:rPr>
              <a:t> </a:t>
            </a:r>
            <a:r>
              <a:rPr lang="en-US" sz="1600" b="0" strike="noStrike" spc="-1" dirty="0">
                <a:solidFill>
                  <a:srgbClr val="000000"/>
                </a:solidFill>
                <a:latin typeface="Poppins" panose="00000500000000000000" pitchFamily="2" charset="-18"/>
                <a:cs typeface="Poppins" panose="00000500000000000000" pitchFamily="2" charset="-18"/>
              </a:rPr>
              <a:t>focuses on investing in companies within the energy, transport, and digital sectors.</a:t>
            </a:r>
            <a:endParaRPr lang="pl-PL" sz="1600" b="0" strike="noStrike" spc="-1" dirty="0">
              <a:solidFill>
                <a:srgbClr val="000000"/>
              </a:solidFill>
              <a:latin typeface="Poppins" panose="00000500000000000000" pitchFamily="2" charset="-18"/>
              <a:cs typeface="Poppins" panose="00000500000000000000" pitchFamily="2" charset="-18"/>
            </a:endParaRPr>
          </a:p>
          <a:p>
            <a:pPr marL="285750" indent="-285750" defTabSz="914400">
              <a:lnSpc>
                <a:spcPct val="150000"/>
              </a:lnSpc>
              <a:buFont typeface="Arial" panose="020B0604020202020204" pitchFamily="34" charset="0"/>
              <a:buChar char="•"/>
            </a:pPr>
            <a:r>
              <a:rPr lang="en-US" sz="1600" b="0" strike="noStrike" spc="-1" dirty="0">
                <a:solidFill>
                  <a:srgbClr val="000000"/>
                </a:solidFill>
                <a:latin typeface="Poppins" panose="00000500000000000000" pitchFamily="2" charset="-18"/>
                <a:cs typeface="Poppins" panose="00000500000000000000" pitchFamily="2" charset="-18"/>
              </a:rPr>
              <a:t>Investments are carefully chosen based on market-based criteria.</a:t>
            </a:r>
            <a:endParaRPr lang="pl-PL" sz="1600" b="0" strike="noStrike" spc="-1" dirty="0">
              <a:solidFill>
                <a:srgbClr val="000000"/>
              </a:solidFill>
              <a:latin typeface="Poppins" panose="00000500000000000000" pitchFamily="2" charset="-18"/>
              <a:cs typeface="Poppins" panose="00000500000000000000" pitchFamily="2" charset="-18"/>
            </a:endParaRPr>
          </a:p>
        </p:txBody>
      </p:sp>
      <p:sp>
        <p:nvSpPr>
          <p:cNvPr id="122" name="pole tekstowe 9"/>
          <p:cNvSpPr/>
          <p:nvPr/>
        </p:nvSpPr>
        <p:spPr>
          <a:xfrm>
            <a:off x="6204601" y="1436040"/>
            <a:ext cx="4646279" cy="4487980"/>
          </a:xfrm>
          <a:prstGeom prst="rect">
            <a:avLst/>
          </a:prstGeom>
          <a:noFill/>
          <a:ln w="0">
            <a:noFill/>
          </a:ln>
        </p:spPr>
        <p:style>
          <a:lnRef idx="0">
            <a:scrgbClr r="0" g="0" b="0"/>
          </a:lnRef>
          <a:fillRef idx="0">
            <a:scrgbClr r="0" g="0" b="0"/>
          </a:fillRef>
          <a:effectRef idx="0">
            <a:scrgbClr r="0" g="0" b="0"/>
          </a:effectRef>
          <a:fontRef idx="minor"/>
        </p:style>
        <p:txBody>
          <a:bodyPr wrap="square" lIns="90000" tIns="45000" rIns="90000" bIns="45000" anchor="t">
            <a:spAutoFit/>
          </a:bodyPr>
          <a:lstStyle/>
          <a:p>
            <a:pPr algn="ctr" defTabSz="914400">
              <a:lnSpc>
                <a:spcPct val="150000"/>
              </a:lnSpc>
              <a:tabLst>
                <a:tab pos="0" algn="l"/>
              </a:tabLst>
            </a:pPr>
            <a:r>
              <a:rPr lang="pl-PL" sz="1600" b="1" strike="noStrike" spc="-1" dirty="0">
                <a:solidFill>
                  <a:srgbClr val="FF0000"/>
                </a:solidFill>
                <a:latin typeface="Poppins" panose="00000500000000000000" pitchFamily="2" charset="-18"/>
                <a:cs typeface="Poppins" panose="00000500000000000000" pitchFamily="2" charset="-18"/>
              </a:rPr>
              <a:t>NO</a:t>
            </a:r>
          </a:p>
          <a:p>
            <a:pPr marL="285750" indent="-285750" defTabSz="914400">
              <a:lnSpc>
                <a:spcPct val="150000"/>
              </a:lnSpc>
              <a:buFont typeface="Arial" panose="020B0604020202020204" pitchFamily="34" charset="0"/>
              <a:buChar char="•"/>
              <a:tabLst>
                <a:tab pos="0" algn="l"/>
              </a:tabLst>
            </a:pPr>
            <a:r>
              <a:rPr lang="en-US" sz="1600" b="0" strike="sngStrike" spc="-1" dirty="0">
                <a:solidFill>
                  <a:srgbClr val="000000"/>
                </a:solidFill>
                <a:latin typeface="Poppins" panose="00000500000000000000" pitchFamily="2" charset="-18"/>
                <a:cs typeface="Poppins" panose="00000500000000000000" pitchFamily="2" charset="-18"/>
              </a:rPr>
              <a:t>An infrastructure fund is in place to finance the development of regional road, rail, and digitalization networks. </a:t>
            </a:r>
            <a:endParaRPr lang="pl-PL" sz="1600" b="0" strike="sngStrike" spc="-1" dirty="0">
              <a:solidFill>
                <a:srgbClr val="000000"/>
              </a:solidFill>
              <a:latin typeface="Poppins" panose="00000500000000000000" pitchFamily="2" charset="-18"/>
              <a:cs typeface="Poppins" panose="00000500000000000000" pitchFamily="2" charset="-18"/>
            </a:endParaRPr>
          </a:p>
          <a:p>
            <a:pPr marL="285750" indent="-285750" defTabSz="914400">
              <a:lnSpc>
                <a:spcPct val="150000"/>
              </a:lnSpc>
              <a:buFont typeface="Arial" panose="020B0604020202020204" pitchFamily="34" charset="0"/>
              <a:buChar char="•"/>
              <a:tabLst>
                <a:tab pos="0" algn="l"/>
              </a:tabLst>
            </a:pPr>
            <a:r>
              <a:rPr lang="pl-PL" sz="1600" b="0" strike="sngStrike" spc="-1" dirty="0">
                <a:solidFill>
                  <a:srgbClr val="000000"/>
                </a:solidFill>
                <a:latin typeface="Poppins" panose="00000500000000000000" pitchFamily="2" charset="-18"/>
                <a:cs typeface="Poppins" panose="00000500000000000000" pitchFamily="2" charset="-18"/>
              </a:rPr>
              <a:t>B</a:t>
            </a:r>
            <a:r>
              <a:rPr lang="en-US" sz="1600" b="0" strike="sngStrike" spc="-1" dirty="0" err="1">
                <a:solidFill>
                  <a:srgbClr val="000000"/>
                </a:solidFill>
                <a:latin typeface="Poppins" panose="00000500000000000000" pitchFamily="2" charset="-18"/>
                <a:cs typeface="Poppins" panose="00000500000000000000" pitchFamily="2" charset="-18"/>
              </a:rPr>
              <a:t>acked</a:t>
            </a:r>
            <a:r>
              <a:rPr lang="en-US" sz="1600" b="0" strike="sngStrike" spc="-1" dirty="0">
                <a:solidFill>
                  <a:srgbClr val="000000"/>
                </a:solidFill>
                <a:latin typeface="Poppins" panose="00000500000000000000" pitchFamily="2" charset="-18"/>
                <a:cs typeface="Poppins" panose="00000500000000000000" pitchFamily="2" charset="-18"/>
              </a:rPr>
              <a:t> by the shareholders of all the countries participating in the Three Seas Initiative.</a:t>
            </a:r>
            <a:r>
              <a:rPr lang="pl-PL" sz="1600" b="0" strike="sngStrike" spc="-1" dirty="0">
                <a:solidFill>
                  <a:srgbClr val="000000"/>
                </a:solidFill>
                <a:latin typeface="Poppins" panose="00000500000000000000" pitchFamily="2" charset="-18"/>
                <a:cs typeface="Poppins" panose="00000500000000000000" pitchFamily="2" charset="-18"/>
              </a:rPr>
              <a:t> </a:t>
            </a:r>
          </a:p>
          <a:p>
            <a:pPr marL="285750" indent="-285750" defTabSz="914400">
              <a:lnSpc>
                <a:spcPct val="150000"/>
              </a:lnSpc>
              <a:buFont typeface="Arial" panose="020B0604020202020204" pitchFamily="34" charset="0"/>
              <a:buChar char="•"/>
              <a:tabLst>
                <a:tab pos="0" algn="l"/>
              </a:tabLst>
            </a:pPr>
            <a:r>
              <a:rPr lang="pl-PL" sz="1600" b="0" strike="sngStrike" spc="-1" dirty="0">
                <a:solidFill>
                  <a:srgbClr val="000000"/>
                </a:solidFill>
                <a:latin typeface="Poppins" panose="00000500000000000000" pitchFamily="2" charset="-18"/>
                <a:cs typeface="Poppins" panose="00000500000000000000" pitchFamily="2" charset="-18"/>
              </a:rPr>
              <a:t>T</a:t>
            </a:r>
            <a:r>
              <a:rPr lang="en-US" sz="1600" b="0" strike="sngStrike" spc="-1" dirty="0">
                <a:solidFill>
                  <a:srgbClr val="000000"/>
                </a:solidFill>
                <a:latin typeface="Poppins" panose="00000500000000000000" pitchFamily="2" charset="-18"/>
                <a:cs typeface="Poppins" panose="00000500000000000000" pitchFamily="2" charset="-18"/>
              </a:rPr>
              <a:t>he development institutions of the participating nations have equally contributed funds to this endeavor.</a:t>
            </a:r>
            <a:endParaRPr lang="pl-PL" sz="1600" b="0" strike="sngStrike" spc="-1" dirty="0">
              <a:solidFill>
                <a:srgbClr val="000000"/>
              </a:solidFill>
              <a:latin typeface="Poppins" panose="00000500000000000000" pitchFamily="2" charset="-18"/>
              <a:cs typeface="Poppins" panose="00000500000000000000" pitchFamily="2" charset="-18"/>
            </a:endParaRPr>
          </a:p>
          <a:p>
            <a:pPr marL="285750" indent="-285750" defTabSz="914400">
              <a:lnSpc>
                <a:spcPct val="150000"/>
              </a:lnSpc>
              <a:buFont typeface="Arial" panose="020B0604020202020204" pitchFamily="34" charset="0"/>
              <a:buChar char="•"/>
              <a:tabLst>
                <a:tab pos="0" algn="l"/>
              </a:tabLst>
            </a:pPr>
            <a:r>
              <a:rPr lang="en-US" sz="1600" b="0" strike="sngStrike" spc="-1" dirty="0">
                <a:solidFill>
                  <a:srgbClr val="000000"/>
                </a:solidFill>
                <a:latin typeface="Poppins" panose="00000500000000000000" pitchFamily="2" charset="-18"/>
                <a:cs typeface="Poppins" panose="00000500000000000000" pitchFamily="2" charset="-18"/>
              </a:rPr>
              <a:t>This fund aims to invest in enterprises of all types within the region.</a:t>
            </a:r>
            <a:endParaRPr lang="pl-PL" sz="1600" b="0" strike="sngStrike" spc="-1" dirty="0">
              <a:solidFill>
                <a:srgbClr val="000000"/>
              </a:solidFill>
              <a:latin typeface="Poppins" panose="00000500000000000000" pitchFamily="2" charset="-18"/>
              <a:cs typeface="Poppins" panose="00000500000000000000" pitchFamily="2" charset="-1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Obraz 26"/>
          <p:cNvPicPr/>
          <p:nvPr/>
        </p:nvPicPr>
        <p:blipFill>
          <a:blip r:embed="rId3"/>
          <a:stretch/>
        </p:blipFill>
        <p:spPr>
          <a:xfrm>
            <a:off x="360" y="720"/>
            <a:ext cx="12191400" cy="6857640"/>
          </a:xfrm>
          <a:prstGeom prst="rect">
            <a:avLst/>
          </a:prstGeom>
          <a:ln w="0">
            <a:noFill/>
          </a:ln>
        </p:spPr>
      </p:pic>
      <p:sp>
        <p:nvSpPr>
          <p:cNvPr id="28" name="pole tekstowe 21"/>
          <p:cNvSpPr/>
          <p:nvPr/>
        </p:nvSpPr>
        <p:spPr>
          <a:xfrm>
            <a:off x="1686270" y="705969"/>
            <a:ext cx="6253155" cy="1075764"/>
          </a:xfrm>
          <a:prstGeom prst="rect">
            <a:avLst/>
          </a:prstGeom>
          <a:noFill/>
          <a:ln w="0">
            <a:noFill/>
          </a:ln>
        </p:spPr>
        <p:style>
          <a:lnRef idx="0">
            <a:scrgbClr r="0" g="0" b="0"/>
          </a:lnRef>
          <a:fillRef idx="0">
            <a:scrgbClr r="0" g="0" b="0"/>
          </a:fillRef>
          <a:effectRef idx="0">
            <a:scrgbClr r="0" g="0" b="0"/>
          </a:effectRef>
          <a:fontRef idx="minor"/>
        </p:style>
        <p:txBody>
          <a:bodyPr wrap="square" lIns="90000" tIns="45000" rIns="90000" bIns="45000" anchor="t">
            <a:spAutoFit/>
          </a:bodyPr>
          <a:lstStyle/>
          <a:p>
            <a:pPr defTabSz="914400">
              <a:lnSpc>
                <a:spcPct val="100000"/>
              </a:lnSpc>
            </a:pPr>
            <a:r>
              <a:rPr lang="en-US" sz="3200" b="1" strike="noStrike" spc="-1" dirty="0">
                <a:solidFill>
                  <a:srgbClr val="0070C0"/>
                </a:solidFill>
                <a:latin typeface="Poppins"/>
                <a:ea typeface="DejaVu Sans"/>
              </a:rPr>
              <a:t>Thank you for your attention</a:t>
            </a:r>
            <a:endParaRPr lang="pl-PL" sz="3200" b="0" strike="noStrike" spc="-1" dirty="0">
              <a:solidFill>
                <a:srgbClr val="000000"/>
              </a:solidFill>
              <a:latin typeface="Arial"/>
            </a:endParaRPr>
          </a:p>
          <a:p>
            <a:pPr defTabSz="914400">
              <a:lnSpc>
                <a:spcPct val="100000"/>
              </a:lnSpc>
              <a:tabLst>
                <a:tab pos="0" algn="l"/>
              </a:tabLst>
            </a:pPr>
            <a:endParaRPr lang="pl-PL" sz="3200" b="0" strike="noStrike" spc="-1" dirty="0">
              <a:solidFill>
                <a:srgbClr val="FFC000"/>
              </a:solidFill>
              <a:latin typeface="Arial"/>
            </a:endParaRPr>
          </a:p>
        </p:txBody>
      </p:sp>
      <p:sp>
        <p:nvSpPr>
          <p:cNvPr id="32" name="Prostokąt 135"/>
          <p:cNvSpPr/>
          <p:nvPr/>
        </p:nvSpPr>
        <p:spPr>
          <a:xfrm>
            <a:off x="720000" y="576000"/>
            <a:ext cx="860040" cy="860040"/>
          </a:xfrm>
          <a:prstGeom prst="rect">
            <a:avLst/>
          </a:prstGeom>
          <a:solidFill>
            <a:srgbClr val="5BA1D3"/>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tabLst>
                <a:tab pos="0" algn="l"/>
              </a:tabLst>
            </a:pPr>
            <a:endParaRPr lang="pl-PL" sz="1800" b="0" strike="noStrike" spc="-1">
              <a:solidFill>
                <a:srgbClr val="000000"/>
              </a:solidFill>
              <a:latin typeface="Arial"/>
              <a:ea typeface="DejaVu Sans"/>
            </a:endParaRPr>
          </a:p>
        </p:txBody>
      </p:sp>
      <p:sp>
        <p:nvSpPr>
          <p:cNvPr id="33" name="pole tekstowe 2"/>
          <p:cNvSpPr/>
          <p:nvPr/>
        </p:nvSpPr>
        <p:spPr>
          <a:xfrm>
            <a:off x="759722" y="1864119"/>
            <a:ext cx="5752268" cy="4399751"/>
          </a:xfrm>
          <a:prstGeom prst="rect">
            <a:avLst/>
          </a:prstGeom>
          <a:noFill/>
          <a:ln w="0">
            <a:noFill/>
          </a:ln>
        </p:spPr>
        <p:style>
          <a:lnRef idx="0">
            <a:scrgbClr r="0" g="0" b="0"/>
          </a:lnRef>
          <a:fillRef idx="0">
            <a:scrgbClr r="0" g="0" b="0"/>
          </a:fillRef>
          <a:effectRef idx="0">
            <a:scrgbClr r="0" g="0" b="0"/>
          </a:effectRef>
          <a:fontRef idx="minor"/>
        </p:style>
        <p:txBody>
          <a:bodyPr wrap="square" lIns="90000" tIns="45000" rIns="90000" bIns="45000" anchor="t">
            <a:spAutoFit/>
          </a:bodyPr>
          <a:lstStyle/>
          <a:p>
            <a:pPr defTabSz="914400">
              <a:lnSpc>
                <a:spcPct val="100000"/>
              </a:lnSpc>
            </a:pPr>
            <a:r>
              <a:rPr lang="pl-PL" sz="2000" b="0" strike="noStrike" spc="-1" dirty="0">
                <a:solidFill>
                  <a:srgbClr val="393939"/>
                </a:solidFill>
                <a:latin typeface="Poppins"/>
                <a:ea typeface="DejaVu Sans"/>
              </a:rPr>
              <a:t>The </a:t>
            </a:r>
            <a:r>
              <a:rPr lang="pl-PL" sz="2000" b="0" strike="noStrike" spc="-1" dirty="0" err="1">
                <a:solidFill>
                  <a:srgbClr val="393939"/>
                </a:solidFill>
                <a:latin typeface="Poppins"/>
                <a:ea typeface="DejaVu Sans"/>
              </a:rPr>
              <a:t>presentation</a:t>
            </a:r>
            <a:r>
              <a:rPr lang="pl-PL" sz="2000" b="0" strike="noStrike" spc="-1" dirty="0">
                <a:solidFill>
                  <a:srgbClr val="393939"/>
                </a:solidFill>
                <a:latin typeface="Poppins"/>
                <a:ea typeface="DejaVu Sans"/>
              </a:rPr>
              <a:t> was </a:t>
            </a:r>
            <a:r>
              <a:rPr lang="pl-PL" sz="2000" b="0" strike="noStrike" spc="-1" dirty="0" err="1">
                <a:solidFill>
                  <a:srgbClr val="393939"/>
                </a:solidFill>
                <a:latin typeface="Poppins"/>
                <a:ea typeface="DejaVu Sans"/>
              </a:rPr>
              <a:t>prepared</a:t>
            </a:r>
            <a:r>
              <a:rPr lang="pl-PL" sz="2000" b="0" strike="noStrike" spc="-1" dirty="0">
                <a:solidFill>
                  <a:srgbClr val="393939"/>
                </a:solidFill>
                <a:latin typeface="Poppins"/>
                <a:ea typeface="DejaVu Sans"/>
              </a:rPr>
              <a:t> by:</a:t>
            </a:r>
          </a:p>
          <a:p>
            <a:pPr defTabSz="914400">
              <a:lnSpc>
                <a:spcPct val="100000"/>
              </a:lnSpc>
            </a:pPr>
            <a:r>
              <a:rPr lang="pl-PL" sz="2000" b="1" strike="noStrike" spc="-1" dirty="0">
                <a:solidFill>
                  <a:srgbClr val="393939"/>
                </a:solidFill>
                <a:latin typeface="Poppins"/>
                <a:ea typeface="DejaVu Sans"/>
              </a:rPr>
              <a:t>Jędrzej Błaszczak</a:t>
            </a:r>
            <a:r>
              <a:rPr lang="pl-PL" sz="2000" b="0" strike="noStrike" spc="-1" dirty="0">
                <a:solidFill>
                  <a:srgbClr val="393939"/>
                </a:solidFill>
                <a:latin typeface="Poppins"/>
                <a:ea typeface="DejaVu Sans"/>
              </a:rPr>
              <a:t> </a:t>
            </a:r>
            <a:r>
              <a:rPr lang="pl-PL" sz="2000" spc="-1" dirty="0">
                <a:solidFill>
                  <a:srgbClr val="393939"/>
                </a:solidFill>
                <a:latin typeface="Poppins"/>
                <a:ea typeface="DejaVu Sans"/>
              </a:rPr>
              <a:t>– Three </a:t>
            </a:r>
            <a:r>
              <a:rPr lang="pl-PL" sz="2000" spc="-1" dirty="0" err="1">
                <a:solidFill>
                  <a:srgbClr val="393939"/>
                </a:solidFill>
                <a:latin typeface="Poppins"/>
                <a:ea typeface="DejaVu Sans"/>
              </a:rPr>
              <a:t>Seas</a:t>
            </a:r>
            <a:r>
              <a:rPr lang="pl-PL" sz="2000" spc="-1" dirty="0">
                <a:solidFill>
                  <a:srgbClr val="393939"/>
                </a:solidFill>
                <a:latin typeface="Poppins"/>
                <a:ea typeface="DejaVu Sans"/>
              </a:rPr>
              <a:t> </a:t>
            </a:r>
            <a:r>
              <a:rPr lang="pl-PL" sz="2000" spc="-1" dirty="0" err="1">
                <a:solidFill>
                  <a:srgbClr val="393939"/>
                </a:solidFill>
                <a:latin typeface="Poppins"/>
                <a:ea typeface="DejaVu Sans"/>
              </a:rPr>
              <a:t>Initiative</a:t>
            </a:r>
            <a:r>
              <a:rPr lang="pl-PL" sz="2000" spc="-1" dirty="0">
                <a:solidFill>
                  <a:srgbClr val="393939"/>
                </a:solidFill>
                <a:latin typeface="Poppins"/>
                <a:ea typeface="DejaVu Sans"/>
              </a:rPr>
              <a:t> </a:t>
            </a:r>
            <a:r>
              <a:rPr lang="pl-PL" sz="2000" spc="-1" dirty="0" err="1">
                <a:solidFill>
                  <a:srgbClr val="393939"/>
                </a:solidFill>
                <a:latin typeface="Poppins"/>
                <a:ea typeface="DejaVu Sans"/>
              </a:rPr>
              <a:t>Research</a:t>
            </a:r>
            <a:r>
              <a:rPr lang="pl-PL" sz="2000" spc="-1" dirty="0">
                <a:solidFill>
                  <a:srgbClr val="393939"/>
                </a:solidFill>
                <a:latin typeface="Poppins"/>
                <a:ea typeface="DejaVu Sans"/>
              </a:rPr>
              <a:t> Center </a:t>
            </a:r>
            <a:r>
              <a:rPr lang="pl-PL" sz="2000" spc="-1" dirty="0" err="1">
                <a:solidFill>
                  <a:srgbClr val="393939"/>
                </a:solidFill>
                <a:latin typeface="Poppins"/>
                <a:ea typeface="DejaVu Sans"/>
              </a:rPr>
              <a:t>project</a:t>
            </a:r>
            <a:endParaRPr lang="pl-PL" sz="2000" spc="-1" dirty="0">
              <a:solidFill>
                <a:srgbClr val="393939"/>
              </a:solidFill>
              <a:latin typeface="Poppins"/>
              <a:ea typeface="DejaVu Sans"/>
            </a:endParaRPr>
          </a:p>
          <a:p>
            <a:pPr defTabSz="914400">
              <a:lnSpc>
                <a:spcPct val="100000"/>
              </a:lnSpc>
            </a:pPr>
            <a:endParaRPr lang="pl-PL" sz="2000" spc="-1" dirty="0">
              <a:solidFill>
                <a:srgbClr val="393939"/>
              </a:solidFill>
              <a:latin typeface="Poppins"/>
              <a:ea typeface="DejaVu Sans"/>
            </a:endParaRPr>
          </a:p>
          <a:p>
            <a:pPr defTabSz="914400">
              <a:lnSpc>
                <a:spcPct val="100000"/>
              </a:lnSpc>
            </a:pPr>
            <a:r>
              <a:rPr lang="pl-PL" sz="2000" b="0" strike="noStrike" spc="-1" dirty="0">
                <a:solidFill>
                  <a:srgbClr val="393939"/>
                </a:solidFill>
                <a:latin typeface="Poppins"/>
                <a:ea typeface="DejaVu Sans"/>
              </a:rPr>
              <a:t>In </a:t>
            </a:r>
            <a:r>
              <a:rPr lang="pl-PL" sz="2000" b="0" strike="noStrike" spc="-1" dirty="0" err="1">
                <a:solidFill>
                  <a:srgbClr val="393939"/>
                </a:solidFill>
                <a:latin typeface="Poppins"/>
                <a:ea typeface="DejaVu Sans"/>
              </a:rPr>
              <a:t>cooperation</a:t>
            </a:r>
            <a:r>
              <a:rPr lang="pl-PL" sz="2000" b="0" strike="noStrike" spc="-1" dirty="0">
                <a:solidFill>
                  <a:srgbClr val="393939"/>
                </a:solidFill>
                <a:latin typeface="Poppins"/>
                <a:ea typeface="DejaVu Sans"/>
              </a:rPr>
              <a:t> with:</a:t>
            </a:r>
          </a:p>
          <a:p>
            <a:pPr defTabSz="914400">
              <a:lnSpc>
                <a:spcPct val="100000"/>
              </a:lnSpc>
            </a:pPr>
            <a:r>
              <a:rPr lang="pl-PL" sz="2000" b="1" strike="noStrike" spc="-1" dirty="0">
                <a:solidFill>
                  <a:srgbClr val="393939"/>
                </a:solidFill>
                <a:latin typeface="Poppins"/>
                <a:ea typeface="DejaVu Sans"/>
              </a:rPr>
              <a:t>prof. Agnieszka Orzelska-</a:t>
            </a:r>
            <a:r>
              <a:rPr lang="pl-PL" sz="2000" b="1" strike="noStrike" spc="-1" dirty="0" err="1">
                <a:solidFill>
                  <a:srgbClr val="393939"/>
                </a:solidFill>
                <a:latin typeface="Poppins"/>
                <a:ea typeface="DejaVu Sans"/>
              </a:rPr>
              <a:t>Stączek</a:t>
            </a:r>
            <a:r>
              <a:rPr lang="pl-PL" sz="2000" spc="-1" dirty="0">
                <a:solidFill>
                  <a:srgbClr val="393939"/>
                </a:solidFill>
                <a:latin typeface="Poppins"/>
                <a:ea typeface="DejaVu Sans"/>
              </a:rPr>
              <a:t> - </a:t>
            </a:r>
            <a:r>
              <a:rPr lang="pl-PL" sz="2000" b="0" strike="noStrike" spc="-1" dirty="0">
                <a:solidFill>
                  <a:srgbClr val="393939"/>
                </a:solidFill>
                <a:latin typeface="Poppins"/>
                <a:ea typeface="DejaVu Sans"/>
              </a:rPr>
              <a:t>leader of the Three </a:t>
            </a:r>
            <a:r>
              <a:rPr lang="pl-PL" sz="2000" b="0" strike="noStrike" spc="-1" dirty="0" err="1">
                <a:solidFill>
                  <a:srgbClr val="393939"/>
                </a:solidFill>
                <a:latin typeface="Poppins"/>
                <a:ea typeface="DejaVu Sans"/>
              </a:rPr>
              <a:t>Seas</a:t>
            </a:r>
            <a:r>
              <a:rPr lang="pl-PL" sz="2000" b="0" strike="noStrike" spc="-1" dirty="0">
                <a:solidFill>
                  <a:srgbClr val="393939"/>
                </a:solidFill>
                <a:latin typeface="Poppins"/>
                <a:ea typeface="DejaVu Sans"/>
              </a:rPr>
              <a:t> </a:t>
            </a:r>
            <a:r>
              <a:rPr lang="pl-PL" sz="2000" b="0" strike="noStrike" spc="-1" dirty="0" err="1">
                <a:solidFill>
                  <a:srgbClr val="393939"/>
                </a:solidFill>
                <a:latin typeface="Poppins"/>
                <a:ea typeface="DejaVu Sans"/>
              </a:rPr>
              <a:t>Initiative</a:t>
            </a:r>
            <a:r>
              <a:rPr lang="pl-PL" sz="2000" b="0" strike="noStrike" spc="-1" dirty="0">
                <a:solidFill>
                  <a:srgbClr val="393939"/>
                </a:solidFill>
                <a:latin typeface="Poppins"/>
                <a:ea typeface="DejaVu Sans"/>
              </a:rPr>
              <a:t> </a:t>
            </a:r>
            <a:r>
              <a:rPr lang="pl-PL" sz="2000" b="0" strike="noStrike" spc="-1" dirty="0" err="1">
                <a:solidFill>
                  <a:srgbClr val="393939"/>
                </a:solidFill>
                <a:latin typeface="Poppins"/>
                <a:ea typeface="DejaVu Sans"/>
              </a:rPr>
              <a:t>Research</a:t>
            </a:r>
            <a:r>
              <a:rPr lang="pl-PL" sz="2000" b="0" strike="noStrike" spc="-1" dirty="0">
                <a:solidFill>
                  <a:srgbClr val="393939"/>
                </a:solidFill>
                <a:latin typeface="Poppins"/>
                <a:ea typeface="DejaVu Sans"/>
              </a:rPr>
              <a:t> Center </a:t>
            </a:r>
            <a:r>
              <a:rPr lang="pl-PL" sz="2000" b="0" strike="noStrike" spc="-1" dirty="0" err="1">
                <a:solidFill>
                  <a:srgbClr val="393939"/>
                </a:solidFill>
                <a:latin typeface="Poppins"/>
                <a:ea typeface="DejaVu Sans"/>
              </a:rPr>
              <a:t>project</a:t>
            </a:r>
            <a:r>
              <a:rPr lang="pl-PL" sz="2000" b="0" strike="noStrike" spc="-1" dirty="0">
                <a:solidFill>
                  <a:srgbClr val="393939"/>
                </a:solidFill>
                <a:latin typeface="Poppins"/>
                <a:ea typeface="DejaVu Sans"/>
              </a:rPr>
              <a:t>;</a:t>
            </a:r>
            <a:endParaRPr lang="pl-PL" sz="2000" spc="-1" dirty="0">
              <a:solidFill>
                <a:srgbClr val="393939"/>
              </a:solidFill>
              <a:latin typeface="Poppins"/>
              <a:ea typeface="DejaVu Sans"/>
            </a:endParaRPr>
          </a:p>
          <a:p>
            <a:pPr defTabSz="914400">
              <a:lnSpc>
                <a:spcPct val="100000"/>
              </a:lnSpc>
            </a:pPr>
            <a:r>
              <a:rPr lang="pl-PL" sz="2000" b="1" strike="noStrike" spc="-1" dirty="0">
                <a:solidFill>
                  <a:srgbClr val="393939"/>
                </a:solidFill>
                <a:latin typeface="Poppins"/>
                <a:ea typeface="DejaVu Sans"/>
              </a:rPr>
              <a:t>dr. Konrad Popławski </a:t>
            </a:r>
            <a:r>
              <a:rPr lang="pl-PL" sz="2000" spc="-1" dirty="0">
                <a:solidFill>
                  <a:srgbClr val="393939"/>
                </a:solidFill>
                <a:latin typeface="Poppins"/>
                <a:ea typeface="DejaVu Sans"/>
              </a:rPr>
              <a:t>- </a:t>
            </a:r>
            <a:r>
              <a:rPr lang="pl-PL" sz="2000" b="0" strike="noStrike" spc="-1" dirty="0">
                <a:solidFill>
                  <a:srgbClr val="393939"/>
                </a:solidFill>
                <a:latin typeface="Poppins"/>
                <a:ea typeface="DejaVu Sans"/>
              </a:rPr>
              <a:t>Center for </a:t>
            </a:r>
            <a:r>
              <a:rPr lang="pl-PL" sz="2000" b="0" strike="noStrike" spc="-1" dirty="0" err="1">
                <a:solidFill>
                  <a:srgbClr val="393939"/>
                </a:solidFill>
                <a:latin typeface="Poppins"/>
                <a:ea typeface="DejaVu Sans"/>
              </a:rPr>
              <a:t>Eastern</a:t>
            </a:r>
            <a:r>
              <a:rPr lang="pl-PL" sz="2000" b="0" strike="noStrike" spc="-1" dirty="0">
                <a:solidFill>
                  <a:srgbClr val="393939"/>
                </a:solidFill>
                <a:latin typeface="Poppins"/>
                <a:ea typeface="DejaVu Sans"/>
              </a:rPr>
              <a:t> </a:t>
            </a:r>
            <a:r>
              <a:rPr lang="pl-PL" sz="2000" b="0" strike="noStrike" spc="-1" dirty="0" err="1">
                <a:solidFill>
                  <a:srgbClr val="393939"/>
                </a:solidFill>
                <a:latin typeface="Poppins"/>
                <a:ea typeface="DejaVu Sans"/>
              </a:rPr>
              <a:t>Studies</a:t>
            </a:r>
            <a:r>
              <a:rPr lang="pl-PL" sz="2000" spc="-1" dirty="0">
                <a:solidFill>
                  <a:srgbClr val="393939"/>
                </a:solidFill>
                <a:latin typeface="Poppins"/>
                <a:ea typeface="DejaVu Sans"/>
              </a:rPr>
              <a:t>;</a:t>
            </a:r>
          </a:p>
          <a:p>
            <a:pPr marL="285750" indent="-285750" defTabSz="914400">
              <a:lnSpc>
                <a:spcPct val="100000"/>
              </a:lnSpc>
              <a:buFontTx/>
              <a:buChar char="-"/>
            </a:pPr>
            <a:endParaRPr lang="pl-PL" sz="2000" b="0" strike="noStrike" spc="-1" dirty="0">
              <a:solidFill>
                <a:srgbClr val="393939"/>
              </a:solidFill>
              <a:latin typeface="Poppins"/>
            </a:endParaRPr>
          </a:p>
          <a:p>
            <a:pPr defTabSz="914400">
              <a:lnSpc>
                <a:spcPct val="100000"/>
              </a:lnSpc>
            </a:pPr>
            <a:endParaRPr lang="pl-PL" sz="2000" spc="-1" dirty="0">
              <a:solidFill>
                <a:srgbClr val="393939"/>
              </a:solidFill>
              <a:latin typeface="Poppins"/>
            </a:endParaRPr>
          </a:p>
          <a:p>
            <a:pPr defTabSz="914400">
              <a:lnSpc>
                <a:spcPct val="100000"/>
              </a:lnSpc>
            </a:pPr>
            <a:r>
              <a:rPr lang="pl-PL" sz="2000" spc="-1" dirty="0">
                <a:solidFill>
                  <a:srgbClr val="393939"/>
                </a:solidFill>
                <a:latin typeface="Poppins"/>
              </a:rPr>
              <a:t>With </a:t>
            </a:r>
            <a:r>
              <a:rPr lang="pl-PL" sz="2000" spc="-1" dirty="0" err="1">
                <a:solidFill>
                  <a:srgbClr val="393939"/>
                </a:solidFill>
                <a:latin typeface="Poppins"/>
              </a:rPr>
              <a:t>support</a:t>
            </a:r>
            <a:r>
              <a:rPr lang="pl-PL" sz="2000" spc="-1" dirty="0">
                <a:solidFill>
                  <a:srgbClr val="393939"/>
                </a:solidFill>
                <a:latin typeface="Poppins"/>
              </a:rPr>
              <a:t> of the </a:t>
            </a:r>
            <a:r>
              <a:rPr lang="pl-PL" sz="2000" b="1" spc="-1" dirty="0">
                <a:solidFill>
                  <a:srgbClr val="393939"/>
                </a:solidFill>
                <a:latin typeface="Poppins"/>
              </a:rPr>
              <a:t>Three </a:t>
            </a:r>
            <a:r>
              <a:rPr lang="pl-PL" sz="2000" b="1" spc="-1" dirty="0" err="1">
                <a:solidFill>
                  <a:srgbClr val="393939"/>
                </a:solidFill>
                <a:latin typeface="Poppins"/>
              </a:rPr>
              <a:t>Seas</a:t>
            </a:r>
            <a:r>
              <a:rPr lang="pl-PL" sz="2000" b="1" spc="-1" dirty="0">
                <a:solidFill>
                  <a:srgbClr val="393939"/>
                </a:solidFill>
                <a:latin typeface="Poppins"/>
              </a:rPr>
              <a:t> Initative </a:t>
            </a:r>
            <a:r>
              <a:rPr lang="pl-PL" sz="2000" b="1" spc="-1" dirty="0" err="1">
                <a:solidFill>
                  <a:srgbClr val="393939"/>
                </a:solidFill>
                <a:latin typeface="Poppins"/>
              </a:rPr>
              <a:t>Research</a:t>
            </a:r>
            <a:r>
              <a:rPr lang="pl-PL" sz="2000" b="1" spc="-1" dirty="0">
                <a:solidFill>
                  <a:srgbClr val="393939"/>
                </a:solidFill>
                <a:latin typeface="Poppins"/>
              </a:rPr>
              <a:t> Center team</a:t>
            </a:r>
            <a:endParaRPr lang="pl-PL" sz="2000" b="1" strike="noStrike" spc="-1" dirty="0">
              <a:solidFill>
                <a:srgbClr val="000000"/>
              </a:solidFill>
              <a:latin typeface="Arial"/>
            </a:endParaRPr>
          </a:p>
        </p:txBody>
      </p:sp>
    </p:spTree>
    <p:extLst>
      <p:ext uri="{BB962C8B-B14F-4D97-AF65-F5344CB8AC3E}">
        <p14:creationId xmlns:p14="http://schemas.microsoft.com/office/powerpoint/2010/main" val="1634117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Obraz 26"/>
          <p:cNvPicPr/>
          <p:nvPr/>
        </p:nvPicPr>
        <p:blipFill>
          <a:blip r:embed="rId3"/>
          <a:stretch/>
        </p:blipFill>
        <p:spPr>
          <a:xfrm>
            <a:off x="0" y="107661"/>
            <a:ext cx="12191400" cy="6857640"/>
          </a:xfrm>
          <a:prstGeom prst="rect">
            <a:avLst/>
          </a:prstGeom>
          <a:ln w="0">
            <a:noFill/>
          </a:ln>
        </p:spPr>
      </p:pic>
      <p:sp>
        <p:nvSpPr>
          <p:cNvPr id="28" name="pole tekstowe 21"/>
          <p:cNvSpPr/>
          <p:nvPr/>
        </p:nvSpPr>
        <p:spPr>
          <a:xfrm>
            <a:off x="1717801" y="468138"/>
            <a:ext cx="6253155" cy="1075764"/>
          </a:xfrm>
          <a:prstGeom prst="rect">
            <a:avLst/>
          </a:prstGeom>
          <a:noFill/>
          <a:ln w="0">
            <a:noFill/>
          </a:ln>
        </p:spPr>
        <p:style>
          <a:lnRef idx="0">
            <a:scrgbClr r="0" g="0" b="0"/>
          </a:lnRef>
          <a:fillRef idx="0">
            <a:scrgbClr r="0" g="0" b="0"/>
          </a:fillRef>
          <a:effectRef idx="0">
            <a:scrgbClr r="0" g="0" b="0"/>
          </a:effectRef>
          <a:fontRef idx="minor"/>
        </p:style>
        <p:txBody>
          <a:bodyPr wrap="square" lIns="90000" tIns="45000" rIns="90000" bIns="45000" anchor="t">
            <a:spAutoFit/>
          </a:bodyPr>
          <a:lstStyle/>
          <a:p>
            <a:pPr defTabSz="914400">
              <a:lnSpc>
                <a:spcPct val="100000"/>
              </a:lnSpc>
              <a:tabLst>
                <a:tab pos="0" algn="l"/>
              </a:tabLst>
            </a:pPr>
            <a:r>
              <a:rPr lang="pl-PL" sz="3200" b="1" strike="noStrike" spc="-1" dirty="0">
                <a:solidFill>
                  <a:srgbClr val="FFC000"/>
                </a:solidFill>
                <a:latin typeface="Poppins"/>
                <a:ea typeface="DejaVu Sans"/>
              </a:rPr>
              <a:t>Three </a:t>
            </a:r>
            <a:r>
              <a:rPr lang="pl-PL" sz="3200" b="1" strike="noStrike" spc="-1" dirty="0" err="1">
                <a:solidFill>
                  <a:srgbClr val="FFC000"/>
                </a:solidFill>
                <a:latin typeface="Poppins"/>
                <a:ea typeface="DejaVu Sans"/>
              </a:rPr>
              <a:t>Seas</a:t>
            </a:r>
            <a:r>
              <a:rPr lang="pl-PL" sz="3200" b="1" strike="noStrike" spc="-1" dirty="0">
                <a:solidFill>
                  <a:srgbClr val="FFC000"/>
                </a:solidFill>
                <a:latin typeface="Poppins"/>
                <a:ea typeface="DejaVu Sans"/>
              </a:rPr>
              <a:t> Initative Investment Fund</a:t>
            </a:r>
            <a:endParaRPr lang="pl-PL" sz="3200" b="0" strike="noStrike" spc="-1" dirty="0">
              <a:solidFill>
                <a:srgbClr val="FFC000"/>
              </a:solidFill>
              <a:latin typeface="Arial"/>
            </a:endParaRPr>
          </a:p>
        </p:txBody>
      </p:sp>
      <p:sp>
        <p:nvSpPr>
          <p:cNvPr id="32" name="Prostokąt 135"/>
          <p:cNvSpPr/>
          <p:nvPr/>
        </p:nvSpPr>
        <p:spPr>
          <a:xfrm>
            <a:off x="720000" y="576000"/>
            <a:ext cx="860040" cy="860040"/>
          </a:xfrm>
          <a:prstGeom prst="rect">
            <a:avLst/>
          </a:prstGeom>
          <a:solidFill>
            <a:srgbClr val="5BA1D3"/>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tabLst>
                <a:tab pos="0" algn="l"/>
              </a:tabLst>
            </a:pPr>
            <a:endParaRPr lang="pl-PL" sz="1800" b="0" strike="noStrike" spc="-1">
              <a:solidFill>
                <a:srgbClr val="000000"/>
              </a:solidFill>
              <a:latin typeface="Arial"/>
              <a:ea typeface="DejaVu Sans"/>
            </a:endParaRPr>
          </a:p>
        </p:txBody>
      </p:sp>
      <p:sp>
        <p:nvSpPr>
          <p:cNvPr id="2" name="pole tekstowe 1">
            <a:extLst>
              <a:ext uri="{FF2B5EF4-FFF2-40B4-BE49-F238E27FC236}">
                <a16:creationId xmlns:a16="http://schemas.microsoft.com/office/drawing/2014/main" id="{149A5647-0D26-5C35-EE6C-923A209B7866}"/>
              </a:ext>
            </a:extLst>
          </p:cNvPr>
          <p:cNvSpPr txBox="1"/>
          <p:nvPr/>
        </p:nvSpPr>
        <p:spPr>
          <a:xfrm>
            <a:off x="720000" y="6211669"/>
            <a:ext cx="7952660" cy="584775"/>
          </a:xfrm>
          <a:prstGeom prst="rect">
            <a:avLst/>
          </a:prstGeom>
          <a:noFill/>
        </p:spPr>
        <p:txBody>
          <a:bodyPr wrap="square" rtlCol="0">
            <a:spAutoFit/>
          </a:bodyPr>
          <a:lstStyle/>
          <a:p>
            <a:r>
              <a:rPr lang="pl-PL" sz="1000" i="1" dirty="0">
                <a:solidFill>
                  <a:srgbClr val="002060"/>
                </a:solidFill>
                <a:latin typeface="Poppins" panose="00000500000000000000" pitchFamily="2" charset="-18"/>
                <a:cs typeface="Poppins" panose="00000500000000000000" pitchFamily="2" charset="-18"/>
              </a:rPr>
              <a:t>Source</a:t>
            </a:r>
            <a:r>
              <a:rPr lang="pl-PL" sz="1000" i="1" dirty="0">
                <a:latin typeface="Poppins" panose="00000500000000000000" pitchFamily="2" charset="-18"/>
                <a:cs typeface="Poppins" panose="00000500000000000000" pitchFamily="2" charset="-18"/>
              </a:rPr>
              <a:t>: J. Wilczek, A. Rudowski, Fundusz Trójmorza. W stronę instytucjonalizacji Inicjatywy?, Collegium </a:t>
            </a:r>
            <a:r>
              <a:rPr lang="pl-PL" sz="1000" i="1" dirty="0" err="1">
                <a:latin typeface="Poppins" panose="00000500000000000000" pitchFamily="2" charset="-18"/>
                <a:cs typeface="Poppins" panose="00000500000000000000" pitchFamily="2" charset="-18"/>
              </a:rPr>
              <a:t>Interethnicum</a:t>
            </a:r>
            <a:r>
              <a:rPr lang="pl-PL" sz="1000" i="1" dirty="0">
                <a:latin typeface="Poppins" panose="00000500000000000000" pitchFamily="2" charset="-18"/>
                <a:cs typeface="Poppins" panose="00000500000000000000" pitchFamily="2" charset="-18"/>
              </a:rPr>
              <a:t>, </a:t>
            </a:r>
            <a:r>
              <a:rPr lang="en-US" sz="1000" i="1" dirty="0">
                <a:latin typeface="Poppins" panose="00000500000000000000" pitchFamily="2" charset="-18"/>
                <a:cs typeface="Poppins" panose="00000500000000000000" pitchFamily="2" charset="-18"/>
              </a:rPr>
              <a:t>https://trojmorze.isppan.waw.pl/fundusz-inwestycyjny-inicjatywy-trojmorza/</a:t>
            </a:r>
          </a:p>
          <a:p>
            <a:endParaRPr lang="en-US" sz="1200" i="1" dirty="0">
              <a:latin typeface="Poppins" panose="00000500000000000000" pitchFamily="2" charset="-18"/>
              <a:cs typeface="Poppins" panose="00000500000000000000" pitchFamily="2" charset="-18"/>
            </a:endParaRPr>
          </a:p>
        </p:txBody>
      </p:sp>
      <p:sp>
        <p:nvSpPr>
          <p:cNvPr id="4" name="pole tekstowe 3">
            <a:extLst>
              <a:ext uri="{FF2B5EF4-FFF2-40B4-BE49-F238E27FC236}">
                <a16:creationId xmlns:a16="http://schemas.microsoft.com/office/drawing/2014/main" id="{636C87DB-CD51-8399-D11E-7A034F204782}"/>
              </a:ext>
            </a:extLst>
          </p:cNvPr>
          <p:cNvSpPr txBox="1"/>
          <p:nvPr/>
        </p:nvSpPr>
        <p:spPr>
          <a:xfrm>
            <a:off x="720000" y="1828321"/>
            <a:ext cx="6169842" cy="2862322"/>
          </a:xfrm>
          <a:prstGeom prst="rect">
            <a:avLst/>
          </a:prstGeom>
          <a:noFill/>
        </p:spPr>
        <p:txBody>
          <a:bodyPr wrap="square">
            <a:spAutoFit/>
          </a:bodyPr>
          <a:lstStyle/>
          <a:p>
            <a:pPr algn="just">
              <a:lnSpc>
                <a:spcPct val="100000"/>
              </a:lnSpc>
            </a:pPr>
            <a:r>
              <a:rPr lang="en-US" sz="1800" b="1" strike="noStrike" spc="-1" dirty="0">
                <a:solidFill>
                  <a:srgbClr val="FFC000"/>
                </a:solidFill>
                <a:latin typeface="Poppins" panose="00000500000000000000" pitchFamily="2" charset="-18"/>
                <a:cs typeface="Poppins" panose="00000500000000000000" pitchFamily="2" charset="-18"/>
              </a:rPr>
              <a:t>The Three Seas Initiative Investment Fund (3SIIF) </a:t>
            </a:r>
            <a:r>
              <a:rPr lang="en-US" sz="1800" strike="noStrike" spc="-1" dirty="0">
                <a:solidFill>
                  <a:srgbClr val="000000"/>
                </a:solidFill>
                <a:latin typeface="Poppins" panose="00000500000000000000" pitchFamily="2" charset="-18"/>
                <a:cs typeface="Poppins" panose="00000500000000000000" pitchFamily="2" charset="-18"/>
              </a:rPr>
              <a:t>represents a commercial investment entity officially established in Luxembourg on May 29, 2019. </a:t>
            </a:r>
            <a:endParaRPr lang="pl-PL" sz="1800" strike="noStrike" spc="-1" dirty="0">
              <a:solidFill>
                <a:srgbClr val="000000"/>
              </a:solidFill>
              <a:latin typeface="Poppins" panose="00000500000000000000" pitchFamily="2" charset="-18"/>
              <a:cs typeface="Poppins" panose="00000500000000000000" pitchFamily="2" charset="-18"/>
            </a:endParaRPr>
          </a:p>
          <a:p>
            <a:pPr algn="just">
              <a:lnSpc>
                <a:spcPct val="100000"/>
              </a:lnSpc>
            </a:pPr>
            <a:endParaRPr lang="pl-PL" sz="1800" b="1" strike="noStrike" spc="-1" dirty="0">
              <a:solidFill>
                <a:srgbClr val="000000"/>
              </a:solidFill>
              <a:latin typeface="Poppins" panose="00000500000000000000" pitchFamily="2" charset="-18"/>
              <a:cs typeface="Poppins" panose="00000500000000000000" pitchFamily="2" charset="-18"/>
            </a:endParaRPr>
          </a:p>
          <a:p>
            <a:pPr algn="just">
              <a:lnSpc>
                <a:spcPct val="100000"/>
              </a:lnSpc>
            </a:pPr>
            <a:r>
              <a:rPr lang="en-US" sz="1800" strike="noStrike" spc="-1" dirty="0">
                <a:solidFill>
                  <a:srgbClr val="000000"/>
                </a:solidFill>
                <a:latin typeface="Poppins" panose="00000500000000000000" pitchFamily="2" charset="-18"/>
                <a:cs typeface="Poppins" panose="00000500000000000000" pitchFamily="2" charset="-18"/>
              </a:rPr>
              <a:t>This fund is dedicated to investing in enterprises situated in Central Europe, with a primary focus on three key sectors: </a:t>
            </a:r>
            <a:endParaRPr lang="pl-PL" sz="1800" strike="noStrike" spc="-1" dirty="0">
              <a:solidFill>
                <a:srgbClr val="000000"/>
              </a:solidFill>
              <a:latin typeface="Poppins" panose="00000500000000000000" pitchFamily="2" charset="-18"/>
              <a:cs typeface="Poppins" panose="00000500000000000000" pitchFamily="2" charset="-18"/>
            </a:endParaRPr>
          </a:p>
          <a:p>
            <a:pPr marL="285750" indent="-285750" algn="just">
              <a:lnSpc>
                <a:spcPct val="100000"/>
              </a:lnSpc>
              <a:buFont typeface="Arial" panose="020B0604020202020204" pitchFamily="34" charset="0"/>
              <a:buChar char="•"/>
            </a:pPr>
            <a:r>
              <a:rPr lang="en-US" sz="1800" strike="noStrike" spc="-1" dirty="0">
                <a:solidFill>
                  <a:srgbClr val="000000"/>
                </a:solidFill>
                <a:latin typeface="Poppins" panose="00000500000000000000" pitchFamily="2" charset="-18"/>
                <a:cs typeface="Poppins" panose="00000500000000000000" pitchFamily="2" charset="-18"/>
              </a:rPr>
              <a:t>transportation, </a:t>
            </a:r>
            <a:endParaRPr lang="pl-PL" sz="1800" strike="noStrike" spc="-1" dirty="0">
              <a:solidFill>
                <a:srgbClr val="000000"/>
              </a:solidFill>
              <a:latin typeface="Poppins" panose="00000500000000000000" pitchFamily="2" charset="-18"/>
              <a:cs typeface="Poppins" panose="00000500000000000000" pitchFamily="2" charset="-18"/>
            </a:endParaRPr>
          </a:p>
          <a:p>
            <a:pPr marL="285750" indent="-285750" algn="just">
              <a:lnSpc>
                <a:spcPct val="100000"/>
              </a:lnSpc>
              <a:buFont typeface="Arial" panose="020B0604020202020204" pitchFamily="34" charset="0"/>
              <a:buChar char="•"/>
            </a:pPr>
            <a:r>
              <a:rPr lang="en-US" sz="1800" strike="noStrike" spc="-1" dirty="0">
                <a:solidFill>
                  <a:srgbClr val="000000"/>
                </a:solidFill>
                <a:latin typeface="Poppins" panose="00000500000000000000" pitchFamily="2" charset="-18"/>
                <a:cs typeface="Poppins" panose="00000500000000000000" pitchFamily="2" charset="-18"/>
              </a:rPr>
              <a:t>energy,</a:t>
            </a:r>
            <a:r>
              <a:rPr lang="pl-PL" sz="1800" strike="noStrike" spc="-1" dirty="0">
                <a:solidFill>
                  <a:srgbClr val="000000"/>
                </a:solidFill>
                <a:latin typeface="Poppins" panose="00000500000000000000" pitchFamily="2" charset="-18"/>
                <a:cs typeface="Poppins" panose="00000500000000000000" pitchFamily="2" charset="-18"/>
              </a:rPr>
              <a:t> </a:t>
            </a:r>
          </a:p>
          <a:p>
            <a:pPr marL="285750" indent="-285750" algn="just">
              <a:lnSpc>
                <a:spcPct val="100000"/>
              </a:lnSpc>
              <a:buFont typeface="Arial" panose="020B0604020202020204" pitchFamily="34" charset="0"/>
              <a:buChar char="•"/>
            </a:pPr>
            <a:r>
              <a:rPr lang="en-US" sz="1800" strike="noStrike" spc="-1" dirty="0">
                <a:solidFill>
                  <a:srgbClr val="000000"/>
                </a:solidFill>
                <a:latin typeface="Poppins" panose="00000500000000000000" pitchFamily="2" charset="-18"/>
                <a:cs typeface="Poppins" panose="00000500000000000000" pitchFamily="2" charset="-18"/>
              </a:rPr>
              <a:t>digitalization.</a:t>
            </a:r>
            <a:endParaRPr lang="pl-PL" sz="1800" strike="noStrike" spc="-1" dirty="0">
              <a:solidFill>
                <a:srgbClr val="000000"/>
              </a:solidFill>
              <a:latin typeface="Poppins" panose="00000500000000000000" pitchFamily="2" charset="-18"/>
              <a:cs typeface="Poppins" panose="00000500000000000000" pitchFamily="2" charset="-18"/>
            </a:endParaRPr>
          </a:p>
        </p:txBody>
      </p:sp>
    </p:spTree>
    <p:extLst>
      <p:ext uri="{BB962C8B-B14F-4D97-AF65-F5344CB8AC3E}">
        <p14:creationId xmlns:p14="http://schemas.microsoft.com/office/powerpoint/2010/main" val="41116104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pole tekstowe 2"/>
          <p:cNvSpPr/>
          <p:nvPr/>
        </p:nvSpPr>
        <p:spPr>
          <a:xfrm>
            <a:off x="1742494" y="714539"/>
            <a:ext cx="9626231" cy="583321"/>
          </a:xfrm>
          <a:prstGeom prst="rect">
            <a:avLst/>
          </a:prstGeom>
          <a:noFill/>
          <a:ln w="0">
            <a:noFill/>
          </a:ln>
        </p:spPr>
        <p:style>
          <a:lnRef idx="0">
            <a:scrgbClr r="0" g="0" b="0"/>
          </a:lnRef>
          <a:fillRef idx="0">
            <a:scrgbClr r="0" g="0" b="0"/>
          </a:fillRef>
          <a:effectRef idx="0">
            <a:scrgbClr r="0" g="0" b="0"/>
          </a:effectRef>
          <a:fontRef idx="minor"/>
        </p:style>
        <p:txBody>
          <a:bodyPr wrap="square" lIns="90000" tIns="45000" rIns="90000" bIns="45000" anchor="t">
            <a:spAutoFit/>
          </a:bodyPr>
          <a:lstStyle/>
          <a:p>
            <a:pPr defTabSz="914400">
              <a:lnSpc>
                <a:spcPct val="100000"/>
              </a:lnSpc>
              <a:tabLst>
                <a:tab pos="0" algn="l"/>
              </a:tabLst>
            </a:pPr>
            <a:r>
              <a:rPr lang="pl-PL" sz="3200" b="1" strike="noStrike" spc="-1" dirty="0">
                <a:solidFill>
                  <a:srgbClr val="FFC000"/>
                </a:solidFill>
                <a:latin typeface="Poppins"/>
                <a:ea typeface="DejaVu Sans"/>
              </a:rPr>
              <a:t>Three </a:t>
            </a:r>
            <a:r>
              <a:rPr lang="pl-PL" sz="3200" b="1" strike="noStrike" spc="-1" dirty="0" err="1">
                <a:solidFill>
                  <a:srgbClr val="FFC000"/>
                </a:solidFill>
                <a:latin typeface="Poppins"/>
                <a:ea typeface="DejaVu Sans"/>
              </a:rPr>
              <a:t>Seas</a:t>
            </a:r>
            <a:r>
              <a:rPr lang="pl-PL" sz="3200" b="1" strike="noStrike" spc="-1" dirty="0">
                <a:solidFill>
                  <a:srgbClr val="FFC000"/>
                </a:solidFill>
                <a:latin typeface="Poppins"/>
                <a:ea typeface="DejaVu Sans"/>
              </a:rPr>
              <a:t> Initative Investment Fund</a:t>
            </a:r>
            <a:endParaRPr lang="pl-PL" sz="3200" b="0" strike="noStrike" spc="-1" dirty="0">
              <a:solidFill>
                <a:srgbClr val="FFC000"/>
              </a:solidFill>
              <a:latin typeface="Arial"/>
            </a:endParaRPr>
          </a:p>
        </p:txBody>
      </p:sp>
      <p:sp>
        <p:nvSpPr>
          <p:cNvPr id="73" name="Prostokąt 135"/>
          <p:cNvSpPr/>
          <p:nvPr/>
        </p:nvSpPr>
        <p:spPr>
          <a:xfrm>
            <a:off x="720000" y="576000"/>
            <a:ext cx="860400" cy="860400"/>
          </a:xfrm>
          <a:prstGeom prst="rect">
            <a:avLst/>
          </a:prstGeom>
          <a:solidFill>
            <a:srgbClr val="5BA1D3"/>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tabLst>
                <a:tab pos="0" algn="l"/>
              </a:tabLst>
            </a:pPr>
            <a:endParaRPr lang="pl-PL" sz="1800" b="0" strike="noStrike" spc="-1">
              <a:solidFill>
                <a:srgbClr val="000000"/>
              </a:solidFill>
              <a:latin typeface="Arial"/>
              <a:ea typeface="DejaVu Sans"/>
            </a:endParaRPr>
          </a:p>
        </p:txBody>
      </p:sp>
      <p:sp>
        <p:nvSpPr>
          <p:cNvPr id="8" name="Prostokąt 7">
            <a:extLst>
              <a:ext uri="{FF2B5EF4-FFF2-40B4-BE49-F238E27FC236}">
                <a16:creationId xmlns:a16="http://schemas.microsoft.com/office/drawing/2014/main" id="{33CA0C99-9246-30C9-B031-D2E89878CA15}"/>
              </a:ext>
            </a:extLst>
          </p:cNvPr>
          <p:cNvSpPr/>
          <p:nvPr/>
        </p:nvSpPr>
        <p:spPr>
          <a:xfrm>
            <a:off x="1742494" y="1653217"/>
            <a:ext cx="9153427" cy="4898160"/>
          </a:xfrm>
          <a:prstGeom prst="rect">
            <a:avLst/>
          </a:prstGeom>
        </p:spPr>
        <p:txBody>
          <a:bodyPr/>
          <a:lstStyle/>
          <a:p>
            <a:pPr marL="285750" lvl="0" indent="-285750">
              <a:lnSpc>
                <a:spcPct val="150000"/>
              </a:lnSpc>
              <a:buFont typeface="Wingdings" panose="05000000000000000000" pitchFamily="2" charset="2"/>
              <a:buChar char="ü"/>
            </a:pPr>
            <a:r>
              <a:rPr lang="en-US" dirty="0">
                <a:latin typeface="Poppins" panose="00000500000000000000" pitchFamily="2" charset="-18"/>
                <a:cs typeface="Poppins" panose="00000500000000000000" pitchFamily="2" charset="-18"/>
              </a:rPr>
              <a:t>As of 2024, the total funds amassed equate to PLN 928 </a:t>
            </a:r>
            <a:r>
              <a:rPr lang="en-US" dirty="0" err="1">
                <a:latin typeface="Poppins" panose="00000500000000000000" pitchFamily="2" charset="-18"/>
                <a:cs typeface="Poppins" panose="00000500000000000000" pitchFamily="2" charset="-18"/>
              </a:rPr>
              <a:t>milion</a:t>
            </a:r>
            <a:r>
              <a:rPr lang="pl-PL" dirty="0">
                <a:latin typeface="Poppins" panose="00000500000000000000" pitchFamily="2" charset="-18"/>
                <a:cs typeface="Poppins" panose="00000500000000000000" pitchFamily="2" charset="-18"/>
              </a:rPr>
              <a:t>;</a:t>
            </a:r>
          </a:p>
          <a:p>
            <a:pPr marL="285750" lvl="0" indent="-285750">
              <a:lnSpc>
                <a:spcPct val="150000"/>
              </a:lnSpc>
              <a:buFont typeface="Wingdings" panose="05000000000000000000" pitchFamily="2" charset="2"/>
              <a:buChar char="ü"/>
            </a:pPr>
            <a:r>
              <a:rPr lang="en-US" dirty="0">
                <a:latin typeface="Poppins" panose="00000500000000000000" pitchFamily="2" charset="-18"/>
                <a:cs typeface="Poppins" panose="00000500000000000000" pitchFamily="2" charset="-18"/>
              </a:rPr>
              <a:t>The investors consist of 9 development institutions representing 9 </a:t>
            </a:r>
            <a:r>
              <a:rPr lang="pl-PL" dirty="0" err="1">
                <a:latin typeface="Poppins" panose="00000500000000000000" pitchFamily="2" charset="-18"/>
                <a:cs typeface="Poppins" panose="00000500000000000000" pitchFamily="2" charset="-18"/>
              </a:rPr>
              <a:t>diffrent</a:t>
            </a:r>
            <a:r>
              <a:rPr lang="en-US" dirty="0">
                <a:latin typeface="Poppins" panose="00000500000000000000" pitchFamily="2" charset="-18"/>
                <a:cs typeface="Poppins" panose="00000500000000000000" pitchFamily="2" charset="-18"/>
              </a:rPr>
              <a:t> </a:t>
            </a:r>
            <a:r>
              <a:rPr lang="en-US" b="1" dirty="0">
                <a:solidFill>
                  <a:srgbClr val="0070C0"/>
                </a:solidFill>
                <a:latin typeface="Poppins" panose="00000500000000000000" pitchFamily="2" charset="-18"/>
                <a:cs typeface="Poppins" panose="00000500000000000000" pitchFamily="2" charset="-18"/>
              </a:rPr>
              <a:t>3SI</a:t>
            </a:r>
            <a:r>
              <a:rPr lang="en-US" dirty="0">
                <a:latin typeface="Poppins" panose="00000500000000000000" pitchFamily="2" charset="-18"/>
                <a:cs typeface="Poppins" panose="00000500000000000000" pitchFamily="2" charset="-18"/>
              </a:rPr>
              <a:t> </a:t>
            </a:r>
            <a:r>
              <a:rPr lang="pl-PL" dirty="0" err="1">
                <a:latin typeface="Poppins" panose="00000500000000000000" pitchFamily="2" charset="-18"/>
                <a:cs typeface="Poppins" panose="00000500000000000000" pitchFamily="2" charset="-18"/>
              </a:rPr>
              <a:t>states</a:t>
            </a:r>
            <a:r>
              <a:rPr lang="pl-PL" dirty="0">
                <a:latin typeface="Poppins" panose="00000500000000000000" pitchFamily="2" charset="-18"/>
                <a:cs typeface="Poppins" panose="00000500000000000000" pitchFamily="2" charset="-18"/>
              </a:rPr>
              <a:t>;</a:t>
            </a:r>
          </a:p>
          <a:p>
            <a:pPr marL="285750" lvl="0" indent="-285750">
              <a:lnSpc>
                <a:spcPct val="150000"/>
              </a:lnSpc>
              <a:buFont typeface="Wingdings" panose="05000000000000000000" pitchFamily="2" charset="2"/>
              <a:buChar char="ü"/>
            </a:pPr>
            <a:r>
              <a:rPr lang="en-US" dirty="0">
                <a:latin typeface="Poppins" panose="00000500000000000000" pitchFamily="2" charset="-18"/>
                <a:cs typeface="Poppins" panose="00000500000000000000" pitchFamily="2" charset="-18"/>
              </a:rPr>
              <a:t>Amber Fund Management Ltd from the UK serving as the sole investment advisor to </a:t>
            </a:r>
            <a:r>
              <a:rPr lang="en-US" b="1" dirty="0">
                <a:solidFill>
                  <a:srgbClr val="FFC000"/>
                </a:solidFill>
                <a:latin typeface="Poppins" panose="00000500000000000000" pitchFamily="2" charset="-18"/>
                <a:cs typeface="Poppins" panose="00000500000000000000" pitchFamily="2" charset="-18"/>
              </a:rPr>
              <a:t>the Fund</a:t>
            </a:r>
            <a:r>
              <a:rPr lang="pl-PL" dirty="0">
                <a:latin typeface="Poppins" panose="00000500000000000000" pitchFamily="2" charset="-18"/>
                <a:cs typeface="Poppins" panose="00000500000000000000" pitchFamily="2" charset="-18"/>
              </a:rPr>
              <a:t>;</a:t>
            </a:r>
          </a:p>
          <a:p>
            <a:pPr marL="285750" lvl="0" indent="-285750">
              <a:lnSpc>
                <a:spcPct val="150000"/>
              </a:lnSpc>
              <a:buFont typeface="Wingdings" panose="05000000000000000000" pitchFamily="2" charset="2"/>
              <a:buChar char="ü"/>
            </a:pPr>
            <a:r>
              <a:rPr lang="pl-PL" b="1" dirty="0">
                <a:solidFill>
                  <a:srgbClr val="FFC000"/>
                </a:solidFill>
                <a:latin typeface="Poppins" panose="00000500000000000000" pitchFamily="2" charset="-18"/>
                <a:cs typeface="Poppins" panose="00000500000000000000" pitchFamily="2" charset="-18"/>
              </a:rPr>
              <a:t>T</a:t>
            </a:r>
            <a:r>
              <a:rPr lang="en-US" b="1" dirty="0">
                <a:solidFill>
                  <a:srgbClr val="FFC000"/>
                </a:solidFill>
                <a:latin typeface="Poppins" panose="00000500000000000000" pitchFamily="2" charset="-18"/>
                <a:cs typeface="Poppins" panose="00000500000000000000" pitchFamily="2" charset="-18"/>
              </a:rPr>
              <a:t>he </a:t>
            </a:r>
            <a:r>
              <a:rPr lang="pl-PL" b="1" dirty="0">
                <a:solidFill>
                  <a:srgbClr val="FFC000"/>
                </a:solidFill>
                <a:latin typeface="Poppins" panose="00000500000000000000" pitchFamily="2" charset="-18"/>
                <a:cs typeface="Poppins" panose="00000500000000000000" pitchFamily="2" charset="-18"/>
              </a:rPr>
              <a:t>F</a:t>
            </a:r>
            <a:r>
              <a:rPr lang="en-US" b="1" dirty="0">
                <a:solidFill>
                  <a:srgbClr val="FFC000"/>
                </a:solidFill>
                <a:latin typeface="Poppins" panose="00000500000000000000" pitchFamily="2" charset="-18"/>
                <a:cs typeface="Poppins" panose="00000500000000000000" pitchFamily="2" charset="-18"/>
              </a:rPr>
              <a:t>und </a:t>
            </a:r>
            <a:r>
              <a:rPr lang="en-US" dirty="0">
                <a:latin typeface="Poppins" panose="00000500000000000000" pitchFamily="2" charset="-18"/>
                <a:cs typeface="Poppins" panose="00000500000000000000" pitchFamily="2" charset="-18"/>
              </a:rPr>
              <a:t>has executed 5 investments, selected based on market criteria, which target companies operating within the three pillars of </a:t>
            </a:r>
            <a:r>
              <a:rPr lang="en-US" b="1" dirty="0">
                <a:solidFill>
                  <a:schemeClr val="accent1">
                    <a:lumMod val="50000"/>
                  </a:schemeClr>
                </a:solidFill>
                <a:latin typeface="Poppins" panose="00000500000000000000" pitchFamily="2" charset="-18"/>
                <a:cs typeface="Poppins" panose="00000500000000000000" pitchFamily="2" charset="-18"/>
              </a:rPr>
              <a:t>the Three Seas Initiative</a:t>
            </a:r>
            <a:r>
              <a:rPr lang="en-US" dirty="0">
                <a:latin typeface="Poppins" panose="00000500000000000000" pitchFamily="2" charset="-18"/>
                <a:cs typeface="Poppins" panose="00000500000000000000" pitchFamily="2" charset="-18"/>
              </a:rPr>
              <a:t>: transport, energy, and digitalization</a:t>
            </a:r>
            <a:r>
              <a:rPr lang="pl-PL" dirty="0">
                <a:latin typeface="Poppins" panose="00000500000000000000" pitchFamily="2" charset="-18"/>
                <a:cs typeface="Poppins" panose="00000500000000000000" pitchFamily="2" charset="-18"/>
              </a:rPr>
              <a:t>;</a:t>
            </a:r>
            <a:r>
              <a:rPr lang="en-US" dirty="0">
                <a:latin typeface="Poppins" panose="00000500000000000000" pitchFamily="2" charset="-18"/>
                <a:cs typeface="Poppins" panose="00000500000000000000" pitchFamily="2" charset="-18"/>
              </a:rPr>
              <a:t> </a:t>
            </a:r>
            <a:endParaRPr lang="pl-PL" dirty="0">
              <a:latin typeface="Poppins" panose="00000500000000000000" pitchFamily="2" charset="-18"/>
              <a:cs typeface="Poppins" panose="00000500000000000000" pitchFamily="2" charset="-18"/>
            </a:endParaRPr>
          </a:p>
          <a:p>
            <a:pPr marL="285750" lvl="0" indent="-285750">
              <a:lnSpc>
                <a:spcPct val="150000"/>
              </a:lnSpc>
              <a:buFont typeface="Wingdings" panose="05000000000000000000" pitchFamily="2" charset="2"/>
              <a:buChar char="ü"/>
            </a:pPr>
            <a:r>
              <a:rPr lang="en-US" b="1" dirty="0">
                <a:solidFill>
                  <a:srgbClr val="FFC000"/>
                </a:solidFill>
                <a:latin typeface="Poppins" panose="00000500000000000000" pitchFamily="2" charset="-18"/>
                <a:cs typeface="Poppins" panose="00000500000000000000" pitchFamily="2" charset="-18"/>
              </a:rPr>
              <a:t>The </a:t>
            </a:r>
            <a:r>
              <a:rPr lang="pl-PL" b="1" dirty="0">
                <a:solidFill>
                  <a:srgbClr val="FFC000"/>
                </a:solidFill>
                <a:latin typeface="Poppins" panose="00000500000000000000" pitchFamily="2" charset="-18"/>
                <a:cs typeface="Poppins" panose="00000500000000000000" pitchFamily="2" charset="-18"/>
              </a:rPr>
              <a:t>F</a:t>
            </a:r>
            <a:r>
              <a:rPr lang="en-US" b="1" dirty="0">
                <a:solidFill>
                  <a:srgbClr val="FFC000"/>
                </a:solidFill>
                <a:latin typeface="Poppins" panose="00000500000000000000" pitchFamily="2" charset="-18"/>
                <a:cs typeface="Poppins" panose="00000500000000000000" pitchFamily="2" charset="-18"/>
              </a:rPr>
              <a:t>und </a:t>
            </a:r>
            <a:r>
              <a:rPr lang="en-US" dirty="0">
                <a:latin typeface="Poppins" panose="00000500000000000000" pitchFamily="2" charset="-18"/>
                <a:cs typeface="Poppins" panose="00000500000000000000" pitchFamily="2" charset="-18"/>
              </a:rPr>
              <a:t>prioritizes investments in projects that have the potential to yield profits</a:t>
            </a:r>
            <a:r>
              <a:rPr lang="pl-PL" dirty="0">
                <a:latin typeface="Poppins" panose="00000500000000000000" pitchFamily="2" charset="-18"/>
                <a:cs typeface="Poppins" panose="00000500000000000000" pitchFamily="2" charset="-18"/>
              </a:rPr>
              <a:t>. </a:t>
            </a:r>
          </a:p>
          <a:p>
            <a:pPr marL="285750" lvl="0" indent="-285750">
              <a:lnSpc>
                <a:spcPct val="150000"/>
              </a:lnSpc>
              <a:buFont typeface="Wingdings" panose="05000000000000000000" pitchFamily="2" charset="2"/>
              <a:buChar char="ü"/>
            </a:pPr>
            <a:r>
              <a:rPr lang="pl-PL" dirty="0" err="1">
                <a:latin typeface="Poppins" panose="00000500000000000000" pitchFamily="2" charset="-18"/>
                <a:cs typeface="Poppins" panose="00000500000000000000" pitchFamily="2" charset="-18"/>
              </a:rPr>
              <a:t>Investments</a:t>
            </a:r>
            <a:r>
              <a:rPr lang="pl-PL" dirty="0">
                <a:latin typeface="Poppins" panose="00000500000000000000" pitchFamily="2" charset="-18"/>
                <a:cs typeface="Poppins" panose="00000500000000000000" pitchFamily="2" charset="-18"/>
              </a:rPr>
              <a:t> </a:t>
            </a:r>
            <a:r>
              <a:rPr lang="en-US" dirty="0">
                <a:latin typeface="Poppins" panose="00000500000000000000" pitchFamily="2" charset="-18"/>
                <a:cs typeface="Poppins" panose="00000500000000000000" pitchFamily="2" charset="-18"/>
              </a:rPr>
              <a:t>are </a:t>
            </a:r>
            <a:r>
              <a:rPr lang="pl-PL" dirty="0" err="1">
                <a:latin typeface="Poppins" panose="00000500000000000000" pitchFamily="2" charset="-18"/>
                <a:cs typeface="Poppins" panose="00000500000000000000" pitchFamily="2" charset="-18"/>
              </a:rPr>
              <a:t>located</a:t>
            </a:r>
            <a:r>
              <a:rPr lang="en-US" dirty="0">
                <a:latin typeface="Poppins" panose="00000500000000000000" pitchFamily="2" charset="-18"/>
                <a:cs typeface="Poppins" panose="00000500000000000000" pitchFamily="2" charset="-18"/>
              </a:rPr>
              <a:t> across </a:t>
            </a:r>
            <a:r>
              <a:rPr lang="pl-PL" dirty="0" err="1">
                <a:latin typeface="Poppins" panose="00000500000000000000" pitchFamily="2" charset="-18"/>
                <a:cs typeface="Poppins" panose="00000500000000000000" pitchFamily="2" charset="-18"/>
              </a:rPr>
              <a:t>territories</a:t>
            </a:r>
            <a:r>
              <a:rPr lang="pl-PL" dirty="0">
                <a:latin typeface="Poppins" panose="00000500000000000000" pitchFamily="2" charset="-18"/>
                <a:cs typeface="Poppins" panose="00000500000000000000" pitchFamily="2" charset="-18"/>
              </a:rPr>
              <a:t> of </a:t>
            </a:r>
            <a:r>
              <a:rPr lang="en-US" dirty="0">
                <a:latin typeface="Poppins" panose="00000500000000000000" pitchFamily="2" charset="-18"/>
                <a:cs typeface="Poppins" panose="00000500000000000000" pitchFamily="2" charset="-18"/>
              </a:rPr>
              <a:t>at least two participating</a:t>
            </a:r>
            <a:r>
              <a:rPr lang="pl-PL" dirty="0">
                <a:latin typeface="Poppins" panose="00000500000000000000" pitchFamily="2" charset="-18"/>
                <a:cs typeface="Poppins" panose="00000500000000000000" pitchFamily="2" charset="-18"/>
              </a:rPr>
              <a:t> </a:t>
            </a:r>
            <a:r>
              <a:rPr lang="pl-PL" dirty="0" err="1">
                <a:latin typeface="Poppins" panose="00000500000000000000" pitchFamily="2" charset="-18"/>
                <a:cs typeface="Poppins" panose="00000500000000000000" pitchFamily="2" charset="-18"/>
              </a:rPr>
              <a:t>states</a:t>
            </a:r>
            <a:r>
              <a:rPr lang="pl-PL" dirty="0">
                <a:latin typeface="Poppins" panose="00000500000000000000" pitchFamily="2" charset="-18"/>
                <a:cs typeface="Poppins" panose="00000500000000000000" pitchFamily="2" charset="-18"/>
              </a:rPr>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pole tekstowe 2"/>
          <p:cNvSpPr/>
          <p:nvPr/>
        </p:nvSpPr>
        <p:spPr>
          <a:xfrm>
            <a:off x="1743840" y="775800"/>
            <a:ext cx="7370280" cy="583321"/>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defTabSz="914400">
              <a:lnSpc>
                <a:spcPct val="100000"/>
              </a:lnSpc>
            </a:pPr>
            <a:r>
              <a:rPr lang="pl-PL" sz="3200" b="1" strike="noStrike" spc="-1" dirty="0">
                <a:solidFill>
                  <a:srgbClr val="FFC819"/>
                </a:solidFill>
                <a:latin typeface="Poppins"/>
                <a:ea typeface="DejaVu Sans"/>
              </a:rPr>
              <a:t>3SIIF </a:t>
            </a:r>
            <a:r>
              <a:rPr lang="pl-PL" sz="3200" b="1" spc="-1" dirty="0" err="1">
                <a:solidFill>
                  <a:schemeClr val="dk1"/>
                </a:solidFill>
                <a:latin typeface="Poppins"/>
                <a:ea typeface="DejaVu Sans"/>
              </a:rPr>
              <a:t>i</a:t>
            </a:r>
            <a:r>
              <a:rPr lang="pl-PL" sz="3200" b="1" strike="noStrike" spc="-1" dirty="0" err="1">
                <a:solidFill>
                  <a:schemeClr val="dk1"/>
                </a:solidFill>
                <a:latin typeface="Poppins"/>
                <a:ea typeface="DejaVu Sans"/>
              </a:rPr>
              <a:t>nvestors</a:t>
            </a:r>
            <a:endParaRPr lang="pl-PL" sz="3200" b="0" strike="noStrike" spc="-1" dirty="0">
              <a:solidFill>
                <a:srgbClr val="000000"/>
              </a:solidFill>
              <a:latin typeface="Arial"/>
            </a:endParaRPr>
          </a:p>
        </p:txBody>
      </p:sp>
      <p:sp>
        <p:nvSpPr>
          <p:cNvPr id="86" name="Prostokąt 135"/>
          <p:cNvSpPr/>
          <p:nvPr/>
        </p:nvSpPr>
        <p:spPr>
          <a:xfrm>
            <a:off x="720000" y="576000"/>
            <a:ext cx="860040" cy="860040"/>
          </a:xfrm>
          <a:prstGeom prst="rect">
            <a:avLst/>
          </a:prstGeom>
          <a:solidFill>
            <a:srgbClr val="5BA1D3"/>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tabLst>
                <a:tab pos="0" algn="l"/>
              </a:tabLst>
            </a:pPr>
            <a:endParaRPr lang="pl-PL" sz="1800" b="0" strike="noStrike" spc="-1">
              <a:solidFill>
                <a:srgbClr val="000000"/>
              </a:solidFill>
              <a:latin typeface="Arial"/>
              <a:ea typeface="DejaVu Sans"/>
            </a:endParaRPr>
          </a:p>
        </p:txBody>
      </p:sp>
      <p:graphicFrame>
        <p:nvGraphicFramePr>
          <p:cNvPr id="3" name="Tabela 2">
            <a:extLst>
              <a:ext uri="{FF2B5EF4-FFF2-40B4-BE49-F238E27FC236}">
                <a16:creationId xmlns:a16="http://schemas.microsoft.com/office/drawing/2014/main" id="{C01E0B61-79D8-50E3-BE40-4CFE07C700D1}"/>
              </a:ext>
            </a:extLst>
          </p:cNvPr>
          <p:cNvGraphicFramePr>
            <a:graphicFrameLocks noGrp="1"/>
          </p:cNvGraphicFramePr>
          <p:nvPr>
            <p:extLst>
              <p:ext uri="{D42A27DB-BD31-4B8C-83A1-F6EECF244321}">
                <p14:modId xmlns:p14="http://schemas.microsoft.com/office/powerpoint/2010/main" val="818552885"/>
              </p:ext>
            </p:extLst>
          </p:nvPr>
        </p:nvGraphicFramePr>
        <p:xfrm>
          <a:off x="1654597" y="1436040"/>
          <a:ext cx="9338464" cy="4023850"/>
        </p:xfrm>
        <a:graphic>
          <a:graphicData uri="http://schemas.openxmlformats.org/drawingml/2006/table">
            <a:tbl>
              <a:tblPr firstRow="1" bandRow="1">
                <a:tableStyleId>{5C22544A-7EE6-4342-B048-85BDC9FD1C3A}</a:tableStyleId>
              </a:tblPr>
              <a:tblGrid>
                <a:gridCol w="2334616">
                  <a:extLst>
                    <a:ext uri="{9D8B030D-6E8A-4147-A177-3AD203B41FA5}">
                      <a16:colId xmlns:a16="http://schemas.microsoft.com/office/drawing/2014/main" val="2429253768"/>
                    </a:ext>
                  </a:extLst>
                </a:gridCol>
                <a:gridCol w="2334616">
                  <a:extLst>
                    <a:ext uri="{9D8B030D-6E8A-4147-A177-3AD203B41FA5}">
                      <a16:colId xmlns:a16="http://schemas.microsoft.com/office/drawing/2014/main" val="1151550471"/>
                    </a:ext>
                  </a:extLst>
                </a:gridCol>
                <a:gridCol w="2334616">
                  <a:extLst>
                    <a:ext uri="{9D8B030D-6E8A-4147-A177-3AD203B41FA5}">
                      <a16:colId xmlns:a16="http://schemas.microsoft.com/office/drawing/2014/main" val="2886499300"/>
                    </a:ext>
                  </a:extLst>
                </a:gridCol>
                <a:gridCol w="2334616">
                  <a:extLst>
                    <a:ext uri="{9D8B030D-6E8A-4147-A177-3AD203B41FA5}">
                      <a16:colId xmlns:a16="http://schemas.microsoft.com/office/drawing/2014/main" val="1865944083"/>
                    </a:ext>
                  </a:extLst>
                </a:gridCol>
              </a:tblGrid>
              <a:tr h="437260">
                <a:tc>
                  <a:txBody>
                    <a:bodyPr/>
                    <a:lstStyle/>
                    <a:p>
                      <a:pPr algn="ctr"/>
                      <a:r>
                        <a:rPr lang="pl-PL" sz="1100" b="1" dirty="0" err="1">
                          <a:latin typeface="Poppins" panose="00000500000000000000" pitchFamily="2" charset="-18"/>
                          <a:cs typeface="Poppins" panose="00000500000000000000" pitchFamily="2" charset="-18"/>
                        </a:rPr>
                        <a:t>State</a:t>
                      </a:r>
                      <a:endParaRPr lang="en-US" sz="1100" b="1" dirty="0">
                        <a:latin typeface="Poppins" panose="00000500000000000000" pitchFamily="2" charset="-18"/>
                        <a:cs typeface="Poppins" panose="00000500000000000000" pitchFamily="2" charset="-18"/>
                      </a:endParaRPr>
                    </a:p>
                  </a:txBody>
                  <a:tcPr/>
                </a:tc>
                <a:tc>
                  <a:txBody>
                    <a:bodyPr/>
                    <a:lstStyle/>
                    <a:p>
                      <a:pPr algn="ctr"/>
                      <a:r>
                        <a:rPr lang="pl-PL" sz="1100" b="1" dirty="0">
                          <a:latin typeface="Poppins" panose="00000500000000000000" pitchFamily="2" charset="-18"/>
                          <a:cs typeface="Poppins" panose="00000500000000000000" pitchFamily="2" charset="-18"/>
                        </a:rPr>
                        <a:t>Development </a:t>
                      </a:r>
                      <a:r>
                        <a:rPr lang="pl-PL" sz="1100" b="1" dirty="0" err="1">
                          <a:latin typeface="Poppins" panose="00000500000000000000" pitchFamily="2" charset="-18"/>
                          <a:cs typeface="Poppins" panose="00000500000000000000" pitchFamily="2" charset="-18"/>
                        </a:rPr>
                        <a:t>institution</a:t>
                      </a:r>
                      <a:endParaRPr lang="en-US" sz="1100" b="1" dirty="0">
                        <a:latin typeface="Poppins" panose="00000500000000000000" pitchFamily="2" charset="-18"/>
                        <a:cs typeface="Poppins" panose="00000500000000000000" pitchFamily="2" charset="-18"/>
                      </a:endParaRPr>
                    </a:p>
                  </a:txBody>
                  <a:tcPr/>
                </a:tc>
                <a:tc>
                  <a:txBody>
                    <a:bodyPr/>
                    <a:lstStyle/>
                    <a:p>
                      <a:pPr algn="ctr"/>
                      <a:r>
                        <a:rPr lang="pl-PL" sz="1100" b="1" dirty="0" err="1">
                          <a:latin typeface="Poppins" panose="00000500000000000000" pitchFamily="2" charset="-18"/>
                          <a:cs typeface="Poppins" panose="00000500000000000000" pitchFamily="2" charset="-18"/>
                        </a:rPr>
                        <a:t>Allocated</a:t>
                      </a:r>
                      <a:r>
                        <a:rPr lang="pl-PL" sz="1100" b="1" dirty="0">
                          <a:latin typeface="Poppins" panose="00000500000000000000" pitchFamily="2" charset="-18"/>
                          <a:cs typeface="Poppins" panose="00000500000000000000" pitchFamily="2" charset="-18"/>
                        </a:rPr>
                        <a:t> </a:t>
                      </a:r>
                      <a:r>
                        <a:rPr lang="pl-PL" sz="1100" b="1" dirty="0" err="1">
                          <a:latin typeface="Poppins" panose="00000500000000000000" pitchFamily="2" charset="-18"/>
                          <a:cs typeface="Poppins" panose="00000500000000000000" pitchFamily="2" charset="-18"/>
                        </a:rPr>
                        <a:t>funds</a:t>
                      </a:r>
                      <a:r>
                        <a:rPr lang="pl-PL" sz="1100" b="1" dirty="0">
                          <a:latin typeface="Poppins" panose="00000500000000000000" pitchFamily="2" charset="-18"/>
                          <a:cs typeface="Poppins" panose="00000500000000000000" pitchFamily="2" charset="-18"/>
                        </a:rPr>
                        <a:t> (</a:t>
                      </a:r>
                      <a:r>
                        <a:rPr lang="pl-PL" sz="1100" b="1" dirty="0" err="1">
                          <a:latin typeface="Poppins" panose="00000500000000000000" pitchFamily="2" charset="-18"/>
                          <a:cs typeface="Poppins" panose="00000500000000000000" pitchFamily="2" charset="-18"/>
                        </a:rPr>
                        <a:t>millions</a:t>
                      </a:r>
                      <a:r>
                        <a:rPr lang="pl-PL" sz="1100" b="1" dirty="0">
                          <a:latin typeface="Poppins" panose="00000500000000000000" pitchFamily="2" charset="-18"/>
                          <a:cs typeface="Poppins" panose="00000500000000000000" pitchFamily="2" charset="-18"/>
                        </a:rPr>
                        <a:t> euro)</a:t>
                      </a:r>
                      <a:endParaRPr lang="en-US" sz="1100" b="1" dirty="0">
                        <a:latin typeface="Poppins" panose="00000500000000000000" pitchFamily="2" charset="-18"/>
                        <a:cs typeface="Poppins" panose="00000500000000000000" pitchFamily="2" charset="-18"/>
                      </a:endParaRPr>
                    </a:p>
                  </a:txBody>
                  <a:tcPr/>
                </a:tc>
                <a:tc>
                  <a:txBody>
                    <a:bodyPr/>
                    <a:lstStyle/>
                    <a:p>
                      <a:pPr algn="ctr"/>
                      <a:r>
                        <a:rPr lang="pl-PL" sz="1100" b="1" dirty="0" err="1">
                          <a:latin typeface="Poppins" panose="00000500000000000000" pitchFamily="2" charset="-18"/>
                          <a:cs typeface="Poppins" panose="00000500000000000000" pitchFamily="2" charset="-18"/>
                        </a:rPr>
                        <a:t>Percentage</a:t>
                      </a:r>
                      <a:endParaRPr lang="en-US" sz="1100" b="1" dirty="0">
                        <a:latin typeface="Poppins" panose="00000500000000000000" pitchFamily="2" charset="-18"/>
                        <a:cs typeface="Poppins" panose="00000500000000000000" pitchFamily="2" charset="-18"/>
                      </a:endParaRPr>
                    </a:p>
                  </a:txBody>
                  <a:tcPr/>
                </a:tc>
                <a:extLst>
                  <a:ext uri="{0D108BD9-81ED-4DB2-BD59-A6C34878D82A}">
                    <a16:rowId xmlns:a16="http://schemas.microsoft.com/office/drawing/2014/main" val="612361254"/>
                  </a:ext>
                </a:extLst>
              </a:tr>
              <a:tr h="541547">
                <a:tc>
                  <a:txBody>
                    <a:bodyPr/>
                    <a:lstStyle/>
                    <a:p>
                      <a:pPr algn="ctr"/>
                      <a:r>
                        <a:rPr lang="pl-PL" sz="1100" b="1" dirty="0">
                          <a:latin typeface="Poppins" panose="00000500000000000000" pitchFamily="2" charset="-18"/>
                          <a:cs typeface="Poppins" panose="00000500000000000000" pitchFamily="2" charset="-18"/>
                        </a:rPr>
                        <a:t>Poland</a:t>
                      </a:r>
                      <a:endParaRPr lang="en-US" sz="1100" b="1" dirty="0">
                        <a:latin typeface="Poppins" panose="00000500000000000000" pitchFamily="2" charset="-18"/>
                        <a:cs typeface="Poppins" panose="00000500000000000000" pitchFamily="2" charset="-1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100" b="1">
                          <a:latin typeface="Poppins" panose="00000500000000000000" pitchFamily="2" charset="-18"/>
                          <a:cs typeface="Poppins" panose="00000500000000000000" pitchFamily="2" charset="-18"/>
                        </a:rPr>
                        <a:t>Bank Gospodarstwa Krajowego </a:t>
                      </a:r>
                      <a:endParaRPr lang="en-US" sz="1100" b="1">
                        <a:latin typeface="Poppins" panose="00000500000000000000" pitchFamily="2" charset="-18"/>
                        <a:cs typeface="Poppins" panose="00000500000000000000" pitchFamily="2" charset="-18"/>
                      </a:endParaRPr>
                    </a:p>
                    <a:p>
                      <a:pPr algn="ctr"/>
                      <a:endParaRPr lang="en-US" sz="1100" b="1" dirty="0">
                        <a:latin typeface="Poppins" panose="00000500000000000000" pitchFamily="2" charset="-18"/>
                        <a:cs typeface="Poppins" panose="00000500000000000000" pitchFamily="2" charset="-18"/>
                      </a:endParaRPr>
                    </a:p>
                  </a:txBody>
                  <a:tcPr/>
                </a:tc>
                <a:tc>
                  <a:txBody>
                    <a:bodyPr/>
                    <a:lstStyle/>
                    <a:p>
                      <a:pPr algn="ctr"/>
                      <a:r>
                        <a:rPr lang="pl-PL" sz="1100" b="1">
                          <a:latin typeface="Poppins" panose="00000500000000000000" pitchFamily="2" charset="-18"/>
                          <a:cs typeface="Poppins" panose="00000500000000000000" pitchFamily="2" charset="-18"/>
                        </a:rPr>
                        <a:t>750</a:t>
                      </a:r>
                      <a:endParaRPr lang="en-US" sz="1100" b="1" dirty="0">
                        <a:latin typeface="Poppins" panose="00000500000000000000" pitchFamily="2" charset="-18"/>
                        <a:cs typeface="Poppins" panose="00000500000000000000" pitchFamily="2" charset="-18"/>
                      </a:endParaRPr>
                    </a:p>
                  </a:txBody>
                  <a:tcPr/>
                </a:tc>
                <a:tc>
                  <a:txBody>
                    <a:bodyPr/>
                    <a:lstStyle/>
                    <a:p>
                      <a:pPr algn="ctr"/>
                      <a:r>
                        <a:rPr lang="pl-PL" sz="1100" b="1">
                          <a:latin typeface="Poppins" panose="00000500000000000000" pitchFamily="2" charset="-18"/>
                          <a:cs typeface="Poppins" panose="00000500000000000000" pitchFamily="2" charset="-18"/>
                        </a:rPr>
                        <a:t>84%</a:t>
                      </a:r>
                      <a:endParaRPr lang="en-US" sz="1100" b="1" dirty="0">
                        <a:latin typeface="Poppins" panose="00000500000000000000" pitchFamily="2" charset="-18"/>
                        <a:cs typeface="Poppins" panose="00000500000000000000" pitchFamily="2" charset="-18"/>
                      </a:endParaRPr>
                    </a:p>
                  </a:txBody>
                  <a:tcPr/>
                </a:tc>
                <a:extLst>
                  <a:ext uri="{0D108BD9-81ED-4DB2-BD59-A6C34878D82A}">
                    <a16:rowId xmlns:a16="http://schemas.microsoft.com/office/drawing/2014/main" val="1994248785"/>
                  </a:ext>
                </a:extLst>
              </a:tr>
              <a:tr h="541547">
                <a:tc>
                  <a:txBody>
                    <a:bodyPr/>
                    <a:lstStyle/>
                    <a:p>
                      <a:pPr algn="ctr"/>
                      <a:r>
                        <a:rPr lang="pl-PL" sz="1100" b="1" dirty="0" err="1">
                          <a:latin typeface="Poppins" panose="00000500000000000000" pitchFamily="2" charset="-18"/>
                          <a:cs typeface="Poppins" panose="00000500000000000000" pitchFamily="2" charset="-18"/>
                        </a:rPr>
                        <a:t>Slovenia</a:t>
                      </a:r>
                      <a:endParaRPr lang="en-US" sz="1100" b="1" dirty="0">
                        <a:latin typeface="Poppins" panose="00000500000000000000" pitchFamily="2" charset="-18"/>
                        <a:cs typeface="Poppins" panose="00000500000000000000" pitchFamily="2" charset="-1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100" b="1" dirty="0" err="1">
                          <a:latin typeface="Poppins" panose="00000500000000000000" pitchFamily="2" charset="-18"/>
                          <a:cs typeface="Poppins" panose="00000500000000000000" pitchFamily="2" charset="-18"/>
                        </a:rPr>
                        <a:t>Slovenska</a:t>
                      </a:r>
                      <a:r>
                        <a:rPr lang="pl-PL" sz="1100" b="1" dirty="0">
                          <a:latin typeface="Poppins" panose="00000500000000000000" pitchFamily="2" charset="-18"/>
                          <a:cs typeface="Poppins" panose="00000500000000000000" pitchFamily="2" charset="-18"/>
                        </a:rPr>
                        <a:t> </a:t>
                      </a:r>
                      <a:r>
                        <a:rPr lang="pl-PL" sz="1100" b="1" dirty="0" err="1">
                          <a:latin typeface="Poppins" panose="00000500000000000000" pitchFamily="2" charset="-18"/>
                          <a:cs typeface="Poppins" panose="00000500000000000000" pitchFamily="2" charset="-18"/>
                        </a:rPr>
                        <a:t>izvozna</a:t>
                      </a:r>
                      <a:r>
                        <a:rPr lang="pl-PL" sz="1100" b="1" dirty="0">
                          <a:latin typeface="Poppins" panose="00000500000000000000" pitchFamily="2" charset="-18"/>
                          <a:cs typeface="Poppins" panose="00000500000000000000" pitchFamily="2" charset="-18"/>
                        </a:rPr>
                        <a:t> in </a:t>
                      </a:r>
                      <a:r>
                        <a:rPr lang="pl-PL" sz="1100" b="1" dirty="0" err="1">
                          <a:latin typeface="Poppins" panose="00000500000000000000" pitchFamily="2" charset="-18"/>
                          <a:cs typeface="Poppins" panose="00000500000000000000" pitchFamily="2" charset="-18"/>
                        </a:rPr>
                        <a:t>razvojna</a:t>
                      </a:r>
                      <a:r>
                        <a:rPr lang="pl-PL" sz="1100" b="1" dirty="0">
                          <a:latin typeface="Poppins" panose="00000500000000000000" pitchFamily="2" charset="-18"/>
                          <a:cs typeface="Poppins" panose="00000500000000000000" pitchFamily="2" charset="-18"/>
                        </a:rPr>
                        <a:t> </a:t>
                      </a:r>
                      <a:r>
                        <a:rPr lang="pl-PL" sz="1100" b="1" dirty="0" err="1">
                          <a:latin typeface="Poppins" panose="00000500000000000000" pitchFamily="2" charset="-18"/>
                          <a:cs typeface="Poppins" panose="00000500000000000000" pitchFamily="2" charset="-18"/>
                        </a:rPr>
                        <a:t>banka</a:t>
                      </a:r>
                      <a:r>
                        <a:rPr lang="pl-PL" sz="1100" b="1" dirty="0">
                          <a:latin typeface="Poppins" panose="00000500000000000000" pitchFamily="2" charset="-18"/>
                          <a:cs typeface="Poppins" panose="00000500000000000000" pitchFamily="2" charset="-18"/>
                        </a:rPr>
                        <a:t> </a:t>
                      </a:r>
                      <a:endParaRPr lang="en-US" sz="1100" b="1" dirty="0">
                        <a:latin typeface="Poppins" panose="00000500000000000000" pitchFamily="2" charset="-18"/>
                        <a:cs typeface="Poppins" panose="00000500000000000000" pitchFamily="2" charset="-18"/>
                      </a:endParaRPr>
                    </a:p>
                    <a:p>
                      <a:pPr algn="ctr"/>
                      <a:endParaRPr lang="en-US" sz="1100" b="1" dirty="0">
                        <a:latin typeface="Poppins" panose="00000500000000000000" pitchFamily="2" charset="-18"/>
                        <a:cs typeface="Poppins" panose="00000500000000000000" pitchFamily="2" charset="-18"/>
                      </a:endParaRPr>
                    </a:p>
                  </a:txBody>
                  <a:tcPr/>
                </a:tc>
                <a:tc>
                  <a:txBody>
                    <a:bodyPr/>
                    <a:lstStyle/>
                    <a:p>
                      <a:pPr algn="ctr"/>
                      <a:fld id="{AF77BFC4-7985-424D-9609-B1D1C40706D2}" type="VALUE">
                        <a:rPr lang="pl-PL" sz="1100" b="1" smtClean="0">
                          <a:latin typeface="Poppins" panose="00000500000000000000" pitchFamily="2" charset="-18"/>
                          <a:cs typeface="Poppins" panose="00000500000000000000" pitchFamily="2" charset="-18"/>
                        </a:rPr>
                        <a:pPr algn="ctr"/>
                        <a:t>23</a:t>
                      </a:fld>
                      <a:endParaRPr lang="en-US" sz="1100" b="1" dirty="0">
                        <a:latin typeface="Poppins" panose="00000500000000000000" pitchFamily="2" charset="-18"/>
                        <a:cs typeface="Poppins" panose="00000500000000000000" pitchFamily="2" charset="-18"/>
                      </a:endParaRPr>
                    </a:p>
                  </a:txBody>
                  <a:tcPr/>
                </a:tc>
                <a:tc>
                  <a:txBody>
                    <a:bodyPr/>
                    <a:lstStyle/>
                    <a:p>
                      <a:pPr algn="ctr"/>
                      <a:r>
                        <a:rPr lang="pl-PL" sz="1100" b="1" dirty="0">
                          <a:latin typeface="Poppins" panose="00000500000000000000" pitchFamily="2" charset="-18"/>
                          <a:cs typeface="Poppins" panose="00000500000000000000" pitchFamily="2" charset="-18"/>
                        </a:rPr>
                        <a:t>3%</a:t>
                      </a:r>
                      <a:endParaRPr lang="en-US" sz="1100" b="1" dirty="0">
                        <a:latin typeface="Poppins" panose="00000500000000000000" pitchFamily="2" charset="-18"/>
                        <a:cs typeface="Poppins" panose="00000500000000000000" pitchFamily="2" charset="-18"/>
                      </a:endParaRPr>
                    </a:p>
                  </a:txBody>
                  <a:tcPr/>
                </a:tc>
                <a:extLst>
                  <a:ext uri="{0D108BD9-81ED-4DB2-BD59-A6C34878D82A}">
                    <a16:rowId xmlns:a16="http://schemas.microsoft.com/office/drawing/2014/main" val="3547531669"/>
                  </a:ext>
                </a:extLst>
              </a:tr>
              <a:tr h="253333">
                <a:tc>
                  <a:txBody>
                    <a:bodyPr/>
                    <a:lstStyle/>
                    <a:p>
                      <a:pPr algn="ctr"/>
                      <a:r>
                        <a:rPr lang="pl-PL" sz="1100" b="1" dirty="0" err="1">
                          <a:latin typeface="Poppins" panose="00000500000000000000" pitchFamily="2" charset="-18"/>
                          <a:cs typeface="Poppins" panose="00000500000000000000" pitchFamily="2" charset="-18"/>
                        </a:rPr>
                        <a:t>Hungary</a:t>
                      </a:r>
                      <a:endParaRPr lang="en-US" sz="1100" b="1" dirty="0">
                        <a:latin typeface="Poppins" panose="00000500000000000000" pitchFamily="2" charset="-18"/>
                        <a:cs typeface="Poppins" panose="00000500000000000000" pitchFamily="2" charset="-18"/>
                      </a:endParaRPr>
                    </a:p>
                  </a:txBody>
                  <a:tcPr/>
                </a:tc>
                <a:tc>
                  <a:txBody>
                    <a:bodyPr/>
                    <a:lstStyle/>
                    <a:p>
                      <a:pPr algn="ctr"/>
                      <a:r>
                        <a:rPr lang="pl-PL" sz="1100" b="1">
                          <a:latin typeface="Poppins" panose="00000500000000000000" pitchFamily="2" charset="-18"/>
                          <a:cs typeface="Poppins" panose="00000500000000000000" pitchFamily="2" charset="-18"/>
                        </a:rPr>
                        <a:t>EXIM</a:t>
                      </a:r>
                      <a:endParaRPr lang="en-US" sz="1100" b="1" dirty="0">
                        <a:latin typeface="Poppins" panose="00000500000000000000" pitchFamily="2" charset="-18"/>
                        <a:cs typeface="Poppins" panose="00000500000000000000" pitchFamily="2" charset="-18"/>
                      </a:endParaRPr>
                    </a:p>
                  </a:txBody>
                  <a:tcPr/>
                </a:tc>
                <a:tc>
                  <a:txBody>
                    <a:bodyPr/>
                    <a:lstStyle/>
                    <a:p>
                      <a:pPr algn="ctr"/>
                      <a:r>
                        <a:rPr lang="pl-PL" sz="1100" b="1">
                          <a:latin typeface="Poppins" panose="00000500000000000000" pitchFamily="2" charset="-18"/>
                          <a:cs typeface="Poppins" panose="00000500000000000000" pitchFamily="2" charset="-18"/>
                        </a:rPr>
                        <a:t>20</a:t>
                      </a:r>
                      <a:endParaRPr lang="en-US" sz="1100" b="1" dirty="0">
                        <a:latin typeface="Poppins" panose="00000500000000000000" pitchFamily="2" charset="-18"/>
                        <a:cs typeface="Poppins" panose="00000500000000000000" pitchFamily="2" charset="-18"/>
                      </a:endParaRPr>
                    </a:p>
                  </a:txBody>
                  <a:tcPr/>
                </a:tc>
                <a:tc>
                  <a:txBody>
                    <a:bodyPr/>
                    <a:lstStyle/>
                    <a:p>
                      <a:pPr algn="ctr"/>
                      <a:r>
                        <a:rPr lang="pl-PL" sz="1100" b="1">
                          <a:latin typeface="Poppins" panose="00000500000000000000" pitchFamily="2" charset="-18"/>
                          <a:cs typeface="Poppins" panose="00000500000000000000" pitchFamily="2" charset="-18"/>
                        </a:rPr>
                        <a:t>2%</a:t>
                      </a:r>
                      <a:endParaRPr lang="en-US" sz="1100" b="1" dirty="0">
                        <a:latin typeface="Poppins" panose="00000500000000000000" pitchFamily="2" charset="-18"/>
                        <a:cs typeface="Poppins" panose="00000500000000000000" pitchFamily="2" charset="-18"/>
                      </a:endParaRPr>
                    </a:p>
                  </a:txBody>
                  <a:tcPr/>
                </a:tc>
                <a:extLst>
                  <a:ext uri="{0D108BD9-81ED-4DB2-BD59-A6C34878D82A}">
                    <a16:rowId xmlns:a16="http://schemas.microsoft.com/office/drawing/2014/main" val="1992947706"/>
                  </a:ext>
                </a:extLst>
              </a:tr>
              <a:tr h="383595">
                <a:tc>
                  <a:txBody>
                    <a:bodyPr/>
                    <a:lstStyle/>
                    <a:p>
                      <a:pPr algn="ctr"/>
                      <a:r>
                        <a:rPr lang="pl-PL" sz="1100" b="1" dirty="0" err="1">
                          <a:latin typeface="Poppins" panose="00000500000000000000" pitchFamily="2" charset="-18"/>
                          <a:cs typeface="Poppins" panose="00000500000000000000" pitchFamily="2" charset="-18"/>
                        </a:rPr>
                        <a:t>Croatia</a:t>
                      </a:r>
                      <a:endParaRPr lang="en-US" sz="1100" b="1" dirty="0">
                        <a:latin typeface="Poppins" panose="00000500000000000000" pitchFamily="2" charset="-18"/>
                        <a:cs typeface="Poppins" panose="00000500000000000000" pitchFamily="2" charset="-18"/>
                      </a:endParaRPr>
                    </a:p>
                  </a:txBody>
                  <a:tcPr/>
                </a:tc>
                <a:tc>
                  <a:txBody>
                    <a:bodyPr/>
                    <a:lstStyle/>
                    <a:p>
                      <a:pPr algn="ctr"/>
                      <a:r>
                        <a:rPr lang="pl-PL" sz="1100" b="1">
                          <a:latin typeface="Poppins" panose="00000500000000000000" pitchFamily="2" charset="-18"/>
                          <a:cs typeface="Poppins" panose="00000500000000000000" pitchFamily="2" charset="-18"/>
                        </a:rPr>
                        <a:t>Hrvatska banka za obnovu i razvitak </a:t>
                      </a:r>
                      <a:endParaRPr lang="en-US" sz="1100" b="1" dirty="0">
                        <a:latin typeface="Poppins" panose="00000500000000000000" pitchFamily="2" charset="-18"/>
                        <a:cs typeface="Poppins" panose="00000500000000000000" pitchFamily="2" charset="-18"/>
                      </a:endParaRPr>
                    </a:p>
                  </a:txBody>
                  <a:tcPr/>
                </a:tc>
                <a:tc>
                  <a:txBody>
                    <a:bodyPr/>
                    <a:lstStyle/>
                    <a:p>
                      <a:pPr algn="ctr"/>
                      <a:r>
                        <a:rPr lang="pl-PL" sz="1100" b="1">
                          <a:latin typeface="Poppins" panose="00000500000000000000" pitchFamily="2" charset="-18"/>
                          <a:cs typeface="Poppins" panose="00000500000000000000" pitchFamily="2" charset="-18"/>
                        </a:rPr>
                        <a:t>20</a:t>
                      </a:r>
                      <a:endParaRPr lang="en-US" sz="1100" b="1" dirty="0">
                        <a:latin typeface="Poppins" panose="00000500000000000000" pitchFamily="2" charset="-18"/>
                        <a:cs typeface="Poppins" panose="00000500000000000000" pitchFamily="2" charset="-18"/>
                      </a:endParaRPr>
                    </a:p>
                  </a:txBody>
                  <a:tcPr/>
                </a:tc>
                <a:tc>
                  <a:txBody>
                    <a:bodyPr/>
                    <a:lstStyle/>
                    <a:p>
                      <a:pPr algn="ctr"/>
                      <a:r>
                        <a:rPr lang="pl-PL" sz="1100" b="1">
                          <a:latin typeface="Poppins" panose="00000500000000000000" pitchFamily="2" charset="-18"/>
                          <a:cs typeface="Poppins" panose="00000500000000000000" pitchFamily="2" charset="-18"/>
                        </a:rPr>
                        <a:t>2%</a:t>
                      </a:r>
                      <a:endParaRPr lang="en-US" sz="1100" b="1" dirty="0">
                        <a:latin typeface="Poppins" panose="00000500000000000000" pitchFamily="2" charset="-18"/>
                        <a:cs typeface="Poppins" panose="00000500000000000000" pitchFamily="2" charset="-18"/>
                      </a:endParaRPr>
                    </a:p>
                  </a:txBody>
                  <a:tcPr/>
                </a:tc>
                <a:extLst>
                  <a:ext uri="{0D108BD9-81ED-4DB2-BD59-A6C34878D82A}">
                    <a16:rowId xmlns:a16="http://schemas.microsoft.com/office/drawing/2014/main" val="4088816575"/>
                  </a:ext>
                </a:extLst>
              </a:tr>
              <a:tr h="383595">
                <a:tc>
                  <a:txBody>
                    <a:bodyPr/>
                    <a:lstStyle/>
                    <a:p>
                      <a:pPr algn="ctr"/>
                      <a:fld id="{1766D27B-307B-4FA5-8236-D8FCEB3036FA}" type="CATEGORYNAME">
                        <a:rPr lang="en-US" sz="1100" b="1" smtClean="0">
                          <a:latin typeface="Poppins" panose="00000500000000000000" pitchFamily="2" charset="-18"/>
                          <a:cs typeface="Poppins" panose="00000500000000000000" pitchFamily="2" charset="-18"/>
                        </a:rPr>
                        <a:pPr algn="ctr"/>
                        <a:t>Estonia</a:t>
                      </a:fld>
                      <a:endParaRPr lang="en-US" sz="1100" b="1" dirty="0">
                        <a:latin typeface="Poppins" panose="00000500000000000000" pitchFamily="2" charset="-18"/>
                        <a:cs typeface="Poppins" panose="00000500000000000000" pitchFamily="2" charset="-18"/>
                      </a:endParaRPr>
                    </a:p>
                  </a:txBody>
                  <a:tcPr/>
                </a:tc>
                <a:tc>
                  <a:txBody>
                    <a:bodyPr/>
                    <a:lstStyle/>
                    <a:p>
                      <a:pPr algn="ctr"/>
                      <a:r>
                        <a:rPr lang="en-US" sz="1100" b="1" dirty="0" err="1">
                          <a:latin typeface="Poppins" panose="00000500000000000000" pitchFamily="2" charset="-18"/>
                          <a:cs typeface="Poppins" panose="00000500000000000000" pitchFamily="2" charset="-18"/>
                        </a:rPr>
                        <a:t>Rahandusministeerium</a:t>
                      </a:r>
                      <a:endParaRPr lang="en-US" sz="1100" b="1" dirty="0">
                        <a:latin typeface="Poppins" panose="00000500000000000000" pitchFamily="2" charset="-18"/>
                        <a:cs typeface="Poppins" panose="00000500000000000000" pitchFamily="2" charset="-18"/>
                      </a:endParaRPr>
                    </a:p>
                  </a:txBody>
                  <a:tcPr/>
                </a:tc>
                <a:tc>
                  <a:txBody>
                    <a:bodyPr/>
                    <a:lstStyle/>
                    <a:p>
                      <a:pPr algn="ctr"/>
                      <a:r>
                        <a:rPr lang="pl-PL" sz="1100" b="1">
                          <a:latin typeface="Poppins" panose="00000500000000000000" pitchFamily="2" charset="-18"/>
                          <a:cs typeface="Poppins" panose="00000500000000000000" pitchFamily="2" charset="-18"/>
                        </a:rPr>
                        <a:t>20</a:t>
                      </a:r>
                      <a:endParaRPr lang="en-US" sz="1100" b="1" dirty="0">
                        <a:latin typeface="Poppins" panose="00000500000000000000" pitchFamily="2" charset="-18"/>
                        <a:cs typeface="Poppins" panose="00000500000000000000" pitchFamily="2" charset="-18"/>
                      </a:endParaRPr>
                    </a:p>
                  </a:txBody>
                  <a:tcPr/>
                </a:tc>
                <a:tc>
                  <a:txBody>
                    <a:bodyPr/>
                    <a:lstStyle/>
                    <a:p>
                      <a:pPr algn="ctr"/>
                      <a:r>
                        <a:rPr lang="pl-PL" sz="1100" b="1">
                          <a:latin typeface="Poppins" panose="00000500000000000000" pitchFamily="2" charset="-18"/>
                          <a:cs typeface="Poppins" panose="00000500000000000000" pitchFamily="2" charset="-18"/>
                        </a:rPr>
                        <a:t>2%</a:t>
                      </a:r>
                      <a:endParaRPr lang="en-US" sz="1100" b="1" dirty="0">
                        <a:latin typeface="Poppins" panose="00000500000000000000" pitchFamily="2" charset="-18"/>
                        <a:cs typeface="Poppins" panose="00000500000000000000" pitchFamily="2" charset="-18"/>
                      </a:endParaRPr>
                    </a:p>
                  </a:txBody>
                  <a:tcPr/>
                </a:tc>
                <a:extLst>
                  <a:ext uri="{0D108BD9-81ED-4DB2-BD59-A6C34878D82A}">
                    <a16:rowId xmlns:a16="http://schemas.microsoft.com/office/drawing/2014/main" val="2940284252"/>
                  </a:ext>
                </a:extLst>
              </a:tr>
              <a:tr h="383595">
                <a:tc>
                  <a:txBody>
                    <a:bodyPr/>
                    <a:lstStyle/>
                    <a:p>
                      <a:pPr algn="ctr"/>
                      <a:r>
                        <a:rPr lang="pl-PL" sz="1100" b="1" dirty="0" err="1">
                          <a:latin typeface="Poppins" panose="00000500000000000000" pitchFamily="2" charset="-18"/>
                          <a:cs typeface="Poppins" panose="00000500000000000000" pitchFamily="2" charset="-18"/>
                        </a:rPr>
                        <a:t>Lithuania</a:t>
                      </a:r>
                      <a:endParaRPr lang="en-US" sz="1100" b="1" dirty="0">
                        <a:latin typeface="Poppins" panose="00000500000000000000" pitchFamily="2" charset="-18"/>
                        <a:cs typeface="Poppins" panose="00000500000000000000" pitchFamily="2" charset="-18"/>
                      </a:endParaRPr>
                    </a:p>
                  </a:txBody>
                  <a:tcPr/>
                </a:tc>
                <a:tc>
                  <a:txBody>
                    <a:bodyPr/>
                    <a:lstStyle/>
                    <a:p>
                      <a:pPr algn="ctr"/>
                      <a:r>
                        <a:rPr lang="lt-LT" sz="1100" b="1">
                          <a:latin typeface="Poppins" panose="00000500000000000000" pitchFamily="2" charset="-18"/>
                          <a:cs typeface="Poppins" panose="00000500000000000000" pitchFamily="2" charset="-18"/>
                        </a:rPr>
                        <a:t> Investicijų ir verslo garantijos </a:t>
                      </a:r>
                      <a:endParaRPr lang="en-US" sz="1100" b="1" dirty="0">
                        <a:latin typeface="Poppins" panose="00000500000000000000" pitchFamily="2" charset="-18"/>
                        <a:cs typeface="Poppins" panose="00000500000000000000" pitchFamily="2" charset="-18"/>
                      </a:endParaRPr>
                    </a:p>
                  </a:txBody>
                  <a:tcPr/>
                </a:tc>
                <a:tc>
                  <a:txBody>
                    <a:bodyPr/>
                    <a:lstStyle/>
                    <a:p>
                      <a:pPr algn="ctr"/>
                      <a:r>
                        <a:rPr lang="pl-PL" sz="1100" b="1" dirty="0">
                          <a:latin typeface="Poppins" panose="00000500000000000000" pitchFamily="2" charset="-18"/>
                          <a:cs typeface="Poppins" panose="00000500000000000000" pitchFamily="2" charset="-18"/>
                        </a:rPr>
                        <a:t>20</a:t>
                      </a:r>
                      <a:endParaRPr lang="en-US" sz="1100" b="1" dirty="0">
                        <a:latin typeface="Poppins" panose="00000500000000000000" pitchFamily="2" charset="-18"/>
                        <a:cs typeface="Poppins" panose="00000500000000000000" pitchFamily="2" charset="-18"/>
                      </a:endParaRPr>
                    </a:p>
                  </a:txBody>
                  <a:tcPr/>
                </a:tc>
                <a:tc>
                  <a:txBody>
                    <a:bodyPr/>
                    <a:lstStyle/>
                    <a:p>
                      <a:pPr algn="ctr"/>
                      <a:r>
                        <a:rPr lang="pl-PL" sz="1100" b="1">
                          <a:latin typeface="Poppins" panose="00000500000000000000" pitchFamily="2" charset="-18"/>
                          <a:cs typeface="Poppins" panose="00000500000000000000" pitchFamily="2" charset="-18"/>
                        </a:rPr>
                        <a:t>2%</a:t>
                      </a:r>
                      <a:endParaRPr lang="en-US" sz="1100" b="1" dirty="0">
                        <a:latin typeface="Poppins" panose="00000500000000000000" pitchFamily="2" charset="-18"/>
                        <a:cs typeface="Poppins" panose="00000500000000000000" pitchFamily="2" charset="-18"/>
                      </a:endParaRPr>
                    </a:p>
                  </a:txBody>
                  <a:tcPr/>
                </a:tc>
                <a:extLst>
                  <a:ext uri="{0D108BD9-81ED-4DB2-BD59-A6C34878D82A}">
                    <a16:rowId xmlns:a16="http://schemas.microsoft.com/office/drawing/2014/main" val="690643614"/>
                  </a:ext>
                </a:extLst>
              </a:tr>
              <a:tr h="253333">
                <a:tc>
                  <a:txBody>
                    <a:bodyPr/>
                    <a:lstStyle/>
                    <a:p>
                      <a:pPr algn="ctr"/>
                      <a:r>
                        <a:rPr lang="pl-PL" sz="1100" b="1" dirty="0">
                          <a:latin typeface="Poppins" panose="00000500000000000000" pitchFamily="2" charset="-18"/>
                          <a:cs typeface="Poppins" panose="00000500000000000000" pitchFamily="2" charset="-18"/>
                        </a:rPr>
                        <a:t>Romania</a:t>
                      </a:r>
                      <a:endParaRPr lang="en-US" sz="1100" b="1" dirty="0">
                        <a:latin typeface="Poppins" panose="00000500000000000000" pitchFamily="2" charset="-18"/>
                        <a:cs typeface="Poppins" panose="00000500000000000000" pitchFamily="2" charset="-18"/>
                      </a:endParaRPr>
                    </a:p>
                  </a:txBody>
                  <a:tcPr/>
                </a:tc>
                <a:tc>
                  <a:txBody>
                    <a:bodyPr/>
                    <a:lstStyle/>
                    <a:p>
                      <a:pPr algn="ctr"/>
                      <a:r>
                        <a:rPr lang="en-US" sz="1100" b="1">
                          <a:latin typeface="Poppins" panose="00000500000000000000" pitchFamily="2" charset="-18"/>
                          <a:cs typeface="Poppins" panose="00000500000000000000" pitchFamily="2" charset="-18"/>
                        </a:rPr>
                        <a:t>EximBank</a:t>
                      </a:r>
                      <a:endParaRPr lang="en-US" sz="1100" b="1" dirty="0">
                        <a:latin typeface="Poppins" panose="00000500000000000000" pitchFamily="2" charset="-18"/>
                        <a:cs typeface="Poppins" panose="00000500000000000000" pitchFamily="2" charset="-18"/>
                      </a:endParaRPr>
                    </a:p>
                  </a:txBody>
                  <a:tcPr/>
                </a:tc>
                <a:tc>
                  <a:txBody>
                    <a:bodyPr/>
                    <a:lstStyle/>
                    <a:p>
                      <a:pPr algn="ctr"/>
                      <a:r>
                        <a:rPr lang="pl-PL" sz="1100" b="1">
                          <a:latin typeface="Poppins" panose="00000500000000000000" pitchFamily="2" charset="-18"/>
                          <a:cs typeface="Poppins" panose="00000500000000000000" pitchFamily="2" charset="-18"/>
                        </a:rPr>
                        <a:t>20</a:t>
                      </a:r>
                      <a:endParaRPr lang="en-US" sz="1100" b="1" dirty="0">
                        <a:latin typeface="Poppins" panose="00000500000000000000" pitchFamily="2" charset="-18"/>
                        <a:cs typeface="Poppins" panose="00000500000000000000" pitchFamily="2" charset="-18"/>
                      </a:endParaRPr>
                    </a:p>
                  </a:txBody>
                  <a:tcPr/>
                </a:tc>
                <a:tc>
                  <a:txBody>
                    <a:bodyPr/>
                    <a:lstStyle/>
                    <a:p>
                      <a:pPr algn="ctr"/>
                      <a:r>
                        <a:rPr lang="pl-PL" sz="1100" b="1">
                          <a:latin typeface="Poppins" panose="00000500000000000000" pitchFamily="2" charset="-18"/>
                          <a:cs typeface="Poppins" panose="00000500000000000000" pitchFamily="2" charset="-18"/>
                        </a:rPr>
                        <a:t>2%</a:t>
                      </a:r>
                      <a:endParaRPr lang="en-US" sz="1100" b="1" dirty="0">
                        <a:latin typeface="Poppins" panose="00000500000000000000" pitchFamily="2" charset="-18"/>
                        <a:cs typeface="Poppins" panose="00000500000000000000" pitchFamily="2" charset="-18"/>
                      </a:endParaRPr>
                    </a:p>
                  </a:txBody>
                  <a:tcPr/>
                </a:tc>
                <a:extLst>
                  <a:ext uri="{0D108BD9-81ED-4DB2-BD59-A6C34878D82A}">
                    <a16:rowId xmlns:a16="http://schemas.microsoft.com/office/drawing/2014/main" val="2010992060"/>
                  </a:ext>
                </a:extLst>
              </a:tr>
              <a:tr h="383595">
                <a:tc>
                  <a:txBody>
                    <a:bodyPr/>
                    <a:lstStyle/>
                    <a:p>
                      <a:pPr algn="ctr"/>
                      <a:r>
                        <a:rPr lang="pl-PL" sz="1100" b="1" dirty="0" err="1">
                          <a:latin typeface="Poppins" panose="00000500000000000000" pitchFamily="2" charset="-18"/>
                          <a:cs typeface="Poppins" panose="00000500000000000000" pitchFamily="2" charset="-18"/>
                        </a:rPr>
                        <a:t>Bulgaria</a:t>
                      </a:r>
                      <a:endParaRPr lang="en-US" sz="1100" b="1" dirty="0">
                        <a:latin typeface="Poppins" panose="00000500000000000000" pitchFamily="2" charset="-18"/>
                        <a:cs typeface="Poppins" panose="00000500000000000000" pitchFamily="2" charset="-1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baseline="0">
                          <a:solidFill>
                            <a:schemeClr val="tx1"/>
                          </a:solidFill>
                          <a:latin typeface="Poppins" panose="00000500000000000000" pitchFamily="2" charset="-18"/>
                          <a:cs typeface="Poppins" panose="00000500000000000000" pitchFamily="2" charset="-18"/>
                        </a:rPr>
                        <a:t>Bulgarian Development Bank </a:t>
                      </a:r>
                      <a:endParaRPr lang="en-US" sz="1100" b="1" dirty="0">
                        <a:latin typeface="Poppins" panose="00000500000000000000" pitchFamily="2" charset="-18"/>
                        <a:cs typeface="Poppins" panose="00000500000000000000" pitchFamily="2" charset="-18"/>
                      </a:endParaRPr>
                    </a:p>
                  </a:txBody>
                  <a:tcPr/>
                </a:tc>
                <a:tc>
                  <a:txBody>
                    <a:bodyPr/>
                    <a:lstStyle/>
                    <a:p>
                      <a:pPr algn="ctr"/>
                      <a:r>
                        <a:rPr lang="pl-PL" sz="1100" b="1">
                          <a:latin typeface="Poppins" panose="00000500000000000000" pitchFamily="2" charset="-18"/>
                          <a:cs typeface="Poppins" panose="00000500000000000000" pitchFamily="2" charset="-18"/>
                        </a:rPr>
                        <a:t>20</a:t>
                      </a:r>
                      <a:endParaRPr lang="en-US" sz="1100" b="1" dirty="0">
                        <a:latin typeface="Poppins" panose="00000500000000000000" pitchFamily="2" charset="-18"/>
                        <a:cs typeface="Poppins" panose="00000500000000000000" pitchFamily="2" charset="-18"/>
                      </a:endParaRPr>
                    </a:p>
                  </a:txBody>
                  <a:tcPr/>
                </a:tc>
                <a:tc>
                  <a:txBody>
                    <a:bodyPr/>
                    <a:lstStyle/>
                    <a:p>
                      <a:pPr algn="ctr"/>
                      <a:r>
                        <a:rPr lang="pl-PL" sz="1100" b="1">
                          <a:latin typeface="Poppins" panose="00000500000000000000" pitchFamily="2" charset="-18"/>
                          <a:cs typeface="Poppins" panose="00000500000000000000" pitchFamily="2" charset="-18"/>
                        </a:rPr>
                        <a:t>2%</a:t>
                      </a:r>
                      <a:endParaRPr lang="en-US" sz="1100" b="1" dirty="0">
                        <a:latin typeface="Poppins" panose="00000500000000000000" pitchFamily="2" charset="-18"/>
                        <a:cs typeface="Poppins" panose="00000500000000000000" pitchFamily="2" charset="-18"/>
                      </a:endParaRPr>
                    </a:p>
                  </a:txBody>
                  <a:tcPr/>
                </a:tc>
                <a:extLst>
                  <a:ext uri="{0D108BD9-81ED-4DB2-BD59-A6C34878D82A}">
                    <a16:rowId xmlns:a16="http://schemas.microsoft.com/office/drawing/2014/main" val="1665280812"/>
                  </a:ext>
                </a:extLst>
              </a:tr>
              <a:tr h="229691">
                <a:tc>
                  <a:txBody>
                    <a:bodyPr/>
                    <a:lstStyle/>
                    <a:p>
                      <a:pPr algn="ctr"/>
                      <a:r>
                        <a:rPr lang="pl-PL" sz="1100" b="1" dirty="0" err="1">
                          <a:latin typeface="Poppins" panose="00000500000000000000" pitchFamily="2" charset="-18"/>
                          <a:cs typeface="Poppins" panose="00000500000000000000" pitchFamily="2" charset="-18"/>
                        </a:rPr>
                        <a:t>Latvia</a:t>
                      </a:r>
                      <a:endParaRPr lang="en-US" sz="1100" b="1" dirty="0">
                        <a:latin typeface="Poppins" panose="00000500000000000000" pitchFamily="2" charset="-18"/>
                        <a:cs typeface="Poppins" panose="00000500000000000000" pitchFamily="2" charset="-18"/>
                      </a:endParaRPr>
                    </a:p>
                  </a:txBody>
                  <a:tcPr/>
                </a:tc>
                <a:tc>
                  <a:txBody>
                    <a:bodyPr/>
                    <a:lstStyle/>
                    <a:p>
                      <a:pPr algn="ctr"/>
                      <a:r>
                        <a:rPr lang="pl-PL" sz="1100" b="1">
                          <a:latin typeface="Poppins" panose="00000500000000000000" pitchFamily="2" charset="-18"/>
                          <a:cs typeface="Poppins" panose="00000500000000000000" pitchFamily="2" charset="-18"/>
                        </a:rPr>
                        <a:t>Altum</a:t>
                      </a:r>
                      <a:endParaRPr lang="en-US" sz="1100" b="1" dirty="0">
                        <a:latin typeface="Poppins" panose="00000500000000000000" pitchFamily="2" charset="-18"/>
                        <a:cs typeface="Poppins" panose="00000500000000000000" pitchFamily="2" charset="-18"/>
                      </a:endParaRPr>
                    </a:p>
                  </a:txBody>
                  <a:tcPr/>
                </a:tc>
                <a:tc>
                  <a:txBody>
                    <a:bodyPr/>
                    <a:lstStyle/>
                    <a:p>
                      <a:pPr algn="ctr"/>
                      <a:r>
                        <a:rPr lang="pl-PL" sz="1100" b="1" dirty="0">
                          <a:latin typeface="Poppins" panose="00000500000000000000" pitchFamily="2" charset="-18"/>
                          <a:cs typeface="Poppins" panose="00000500000000000000" pitchFamily="2" charset="-18"/>
                        </a:rPr>
                        <a:t>20</a:t>
                      </a:r>
                      <a:endParaRPr lang="en-US" sz="1100" b="1" dirty="0">
                        <a:latin typeface="Poppins" panose="00000500000000000000" pitchFamily="2" charset="-18"/>
                        <a:cs typeface="Poppins" panose="00000500000000000000" pitchFamily="2" charset="-18"/>
                      </a:endParaRPr>
                    </a:p>
                  </a:txBody>
                  <a:tcPr/>
                </a:tc>
                <a:tc>
                  <a:txBody>
                    <a:bodyPr/>
                    <a:lstStyle/>
                    <a:p>
                      <a:pPr algn="ctr"/>
                      <a:r>
                        <a:rPr lang="pl-PL" sz="1100" b="1" dirty="0">
                          <a:latin typeface="Poppins" panose="00000500000000000000" pitchFamily="2" charset="-18"/>
                          <a:cs typeface="Poppins" panose="00000500000000000000" pitchFamily="2" charset="-18"/>
                        </a:rPr>
                        <a:t>2%</a:t>
                      </a:r>
                      <a:endParaRPr lang="en-US" sz="1100" b="1" dirty="0">
                        <a:latin typeface="Poppins" panose="00000500000000000000" pitchFamily="2" charset="-18"/>
                        <a:cs typeface="Poppins" panose="00000500000000000000" pitchFamily="2" charset="-18"/>
                      </a:endParaRPr>
                    </a:p>
                  </a:txBody>
                  <a:tcPr/>
                </a:tc>
                <a:extLst>
                  <a:ext uri="{0D108BD9-81ED-4DB2-BD59-A6C34878D82A}">
                    <a16:rowId xmlns:a16="http://schemas.microsoft.com/office/drawing/2014/main" val="4039888204"/>
                  </a:ext>
                </a:extLst>
              </a:tr>
            </a:tbl>
          </a:graphicData>
        </a:graphic>
      </p:graphicFrame>
      <p:sp>
        <p:nvSpPr>
          <p:cNvPr id="4" name="pole tekstowe 3">
            <a:extLst>
              <a:ext uri="{FF2B5EF4-FFF2-40B4-BE49-F238E27FC236}">
                <a16:creationId xmlns:a16="http://schemas.microsoft.com/office/drawing/2014/main" id="{906DF1CD-B3AB-11E8-74FE-3BD3E8DF3FA2}"/>
              </a:ext>
            </a:extLst>
          </p:cNvPr>
          <p:cNvSpPr txBox="1"/>
          <p:nvPr/>
        </p:nvSpPr>
        <p:spPr>
          <a:xfrm>
            <a:off x="1743840" y="5536809"/>
            <a:ext cx="8606034" cy="1055674"/>
          </a:xfrm>
          <a:prstGeom prst="rect">
            <a:avLst/>
          </a:prstGeom>
          <a:noFill/>
        </p:spPr>
        <p:txBody>
          <a:bodyPr wrap="square">
            <a:spAutoFit/>
          </a:bodyPr>
          <a:lstStyle/>
          <a:p>
            <a:pPr algn="ctr" defTabSz="914400">
              <a:lnSpc>
                <a:spcPct val="90000"/>
              </a:lnSpc>
              <a:spcAft>
                <a:spcPts val="601"/>
              </a:spcAft>
              <a:buClr>
                <a:srgbClr val="000000"/>
              </a:buClr>
            </a:pPr>
            <a:r>
              <a:rPr lang="en-US" sz="1800" b="1" strike="noStrike" spc="-1" dirty="0">
                <a:solidFill>
                  <a:schemeClr val="dk1"/>
                </a:solidFill>
                <a:latin typeface="Poppins"/>
                <a:ea typeface="DejaVu Sans"/>
              </a:rPr>
              <a:t>The United States International Development Finance Corporation, </a:t>
            </a:r>
            <a:r>
              <a:rPr lang="pl-PL" sz="1800" b="1" strike="noStrike" spc="-1" dirty="0" err="1">
                <a:solidFill>
                  <a:schemeClr val="dk1"/>
                </a:solidFill>
                <a:latin typeface="Poppins"/>
                <a:ea typeface="DejaVu Sans"/>
              </a:rPr>
              <a:t>during</a:t>
            </a:r>
            <a:r>
              <a:rPr lang="pl-PL" sz="1800" b="1" strike="noStrike" spc="-1" dirty="0">
                <a:solidFill>
                  <a:schemeClr val="dk1"/>
                </a:solidFill>
                <a:latin typeface="Poppins"/>
                <a:ea typeface="DejaVu Sans"/>
              </a:rPr>
              <a:t> </a:t>
            </a:r>
            <a:r>
              <a:rPr lang="en-US" sz="1800" b="1" strike="noStrike" spc="-1" dirty="0">
                <a:solidFill>
                  <a:schemeClr val="dk1"/>
                </a:solidFill>
                <a:latin typeface="Poppins"/>
                <a:ea typeface="DejaVu Sans"/>
              </a:rPr>
              <a:t>the Bucharest summit in 2023, concluded an investment in </a:t>
            </a:r>
            <a:r>
              <a:rPr lang="en-US" sz="1800" b="1" strike="noStrike" spc="-1" dirty="0">
                <a:solidFill>
                  <a:srgbClr val="FFC000"/>
                </a:solidFill>
                <a:latin typeface="Poppins"/>
                <a:ea typeface="DejaVu Sans"/>
              </a:rPr>
              <a:t>3SIIF</a:t>
            </a:r>
            <a:r>
              <a:rPr lang="en-US" sz="1800" b="1" strike="noStrike" spc="-1" dirty="0">
                <a:solidFill>
                  <a:schemeClr val="dk1"/>
                </a:solidFill>
                <a:latin typeface="Poppins"/>
                <a:ea typeface="DejaVu Sans"/>
              </a:rPr>
              <a:t>, in the form of a debt instrument, totaling USD 300 million.</a:t>
            </a:r>
            <a:endParaRPr lang="pl-PL" sz="1800" strike="noStrike" spc="-1" dirty="0">
              <a:solidFill>
                <a:schemeClr val="dk1"/>
              </a:solidFill>
              <a:latin typeface="Poppins"/>
              <a:ea typeface="DejaVu Sans"/>
            </a:endParaRPr>
          </a:p>
          <a:p>
            <a:pPr defTabSz="914400">
              <a:lnSpc>
                <a:spcPct val="90000"/>
              </a:lnSpc>
              <a:spcAft>
                <a:spcPts val="601"/>
              </a:spcAft>
              <a:buClr>
                <a:srgbClr val="000000"/>
              </a:buClr>
            </a:pPr>
            <a:r>
              <a:rPr lang="pl-PL" sz="1000" i="1" spc="-1" dirty="0">
                <a:solidFill>
                  <a:schemeClr val="accent1">
                    <a:lumMod val="50000"/>
                  </a:schemeClr>
                </a:solidFill>
                <a:latin typeface="Poppins"/>
              </a:rPr>
              <a:t>Source</a:t>
            </a:r>
            <a:r>
              <a:rPr lang="pl-PL" sz="1000" i="1" spc="-1" dirty="0">
                <a:solidFill>
                  <a:schemeClr val="dk1"/>
                </a:solidFill>
                <a:latin typeface="Poppins"/>
              </a:rPr>
              <a:t>: https://www.gov.pl/web/dyplomacja/inicjatywa-trojmorza</a:t>
            </a:r>
            <a:endParaRPr lang="pl-PL" sz="1000" i="1" strike="noStrike" spc="-1" dirty="0">
              <a:solidFill>
                <a:srgbClr val="000000"/>
              </a:solidFill>
              <a:latin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pole tekstowe 2"/>
          <p:cNvSpPr/>
          <p:nvPr/>
        </p:nvSpPr>
        <p:spPr>
          <a:xfrm>
            <a:off x="1743840" y="775800"/>
            <a:ext cx="7370280" cy="583321"/>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defTabSz="914400">
              <a:lnSpc>
                <a:spcPct val="100000"/>
              </a:lnSpc>
            </a:pPr>
            <a:r>
              <a:rPr lang="pl-PL" sz="3200" b="1" strike="noStrike" spc="-1" dirty="0" err="1">
                <a:solidFill>
                  <a:srgbClr val="000000"/>
                </a:solidFill>
                <a:latin typeface="Poppins"/>
                <a:ea typeface="DejaVu Sans"/>
              </a:rPr>
              <a:t>Completed</a:t>
            </a:r>
            <a:r>
              <a:rPr lang="pl-PL" sz="3200" b="1" strike="noStrike" spc="-1" dirty="0">
                <a:solidFill>
                  <a:srgbClr val="000000"/>
                </a:solidFill>
                <a:latin typeface="Poppins"/>
                <a:ea typeface="DejaVu Sans"/>
              </a:rPr>
              <a:t> </a:t>
            </a:r>
            <a:r>
              <a:rPr lang="pl-PL" sz="3200" b="1" strike="noStrike" spc="-1" dirty="0" err="1">
                <a:solidFill>
                  <a:srgbClr val="000000"/>
                </a:solidFill>
                <a:latin typeface="Poppins"/>
                <a:ea typeface="DejaVu Sans"/>
              </a:rPr>
              <a:t>investments</a:t>
            </a:r>
            <a:endParaRPr lang="pl-PL" sz="3200" b="0" strike="noStrike" spc="-1" dirty="0">
              <a:solidFill>
                <a:srgbClr val="FFC000"/>
              </a:solidFill>
              <a:latin typeface="Arial"/>
            </a:endParaRPr>
          </a:p>
        </p:txBody>
      </p:sp>
      <p:sp>
        <p:nvSpPr>
          <p:cNvPr id="98" name="Prostokąt 135"/>
          <p:cNvSpPr/>
          <p:nvPr/>
        </p:nvSpPr>
        <p:spPr>
          <a:xfrm>
            <a:off x="720000" y="576000"/>
            <a:ext cx="860040" cy="860040"/>
          </a:xfrm>
          <a:prstGeom prst="rect">
            <a:avLst/>
          </a:prstGeom>
          <a:solidFill>
            <a:srgbClr val="5BA1D3"/>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tabLst>
                <a:tab pos="0" algn="l"/>
              </a:tabLst>
            </a:pPr>
            <a:endParaRPr lang="pl-PL" sz="1800" b="0" strike="noStrike" spc="-1">
              <a:solidFill>
                <a:srgbClr val="000000"/>
              </a:solidFill>
              <a:latin typeface="Arial"/>
              <a:ea typeface="DejaVu Sans"/>
            </a:endParaRPr>
          </a:p>
        </p:txBody>
      </p:sp>
      <p:sp>
        <p:nvSpPr>
          <p:cNvPr id="99" name="pole tekstowe 8"/>
          <p:cNvSpPr/>
          <p:nvPr/>
        </p:nvSpPr>
        <p:spPr>
          <a:xfrm>
            <a:off x="1716602" y="1831967"/>
            <a:ext cx="8275320" cy="2544628"/>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285840" indent="-285840" algn="just" defTabSz="914400">
              <a:lnSpc>
                <a:spcPct val="150000"/>
              </a:lnSpc>
              <a:buClr>
                <a:srgbClr val="000000"/>
              </a:buClr>
              <a:buFont typeface="Arial"/>
              <a:buChar char="•"/>
            </a:pPr>
            <a:r>
              <a:rPr lang="en-US" sz="1800" strike="noStrike" spc="-1" dirty="0">
                <a:solidFill>
                  <a:srgbClr val="383838"/>
                </a:solidFill>
                <a:highlight>
                  <a:srgbClr val="FFFFFF"/>
                </a:highlight>
                <a:latin typeface="Poppins" panose="00000500000000000000" pitchFamily="2" charset="-18"/>
              </a:rPr>
              <a:t>During her address at the meeting of the Foreign Affairs Committee in July 2023, Beata </a:t>
            </a:r>
            <a:r>
              <a:rPr lang="en-US" sz="1800" strike="noStrike" spc="-1" dirty="0" err="1">
                <a:solidFill>
                  <a:srgbClr val="383838"/>
                </a:solidFill>
                <a:highlight>
                  <a:srgbClr val="FFFFFF"/>
                </a:highlight>
                <a:latin typeface="Poppins" panose="00000500000000000000" pitchFamily="2" charset="-18"/>
              </a:rPr>
              <a:t>Daszyńska-Muzyczka</a:t>
            </a:r>
            <a:r>
              <a:rPr lang="en-US" sz="1800" strike="noStrike" spc="-1" dirty="0">
                <a:solidFill>
                  <a:srgbClr val="383838"/>
                </a:solidFill>
                <a:highlight>
                  <a:srgbClr val="FFFFFF"/>
                </a:highlight>
                <a:latin typeface="Poppins" panose="00000500000000000000" pitchFamily="2" charset="-18"/>
              </a:rPr>
              <a:t>, the President of BGK at the time, disclosed that </a:t>
            </a:r>
            <a:r>
              <a:rPr lang="en-US" sz="1800" b="1" strike="noStrike" spc="-1" dirty="0">
                <a:solidFill>
                  <a:srgbClr val="383838"/>
                </a:solidFill>
                <a:highlight>
                  <a:srgbClr val="FFFFFF"/>
                </a:highlight>
                <a:latin typeface="Poppins" panose="00000500000000000000" pitchFamily="2" charset="-18"/>
              </a:rPr>
              <a:t>a total of PLN 928 million had been amassed </a:t>
            </a:r>
            <a:r>
              <a:rPr lang="en-US" sz="1800" strike="noStrike" spc="-1" dirty="0">
                <a:solidFill>
                  <a:srgbClr val="383838"/>
                </a:solidFill>
                <a:highlight>
                  <a:srgbClr val="FFFFFF"/>
                </a:highlight>
                <a:latin typeface="Poppins" panose="00000500000000000000" pitchFamily="2" charset="-18"/>
              </a:rPr>
              <a:t>by 2023, along with the successful execution of </a:t>
            </a:r>
            <a:r>
              <a:rPr lang="en-US" sz="1800" b="1" strike="noStrike" spc="-1" dirty="0">
                <a:solidFill>
                  <a:srgbClr val="383838"/>
                </a:solidFill>
                <a:highlight>
                  <a:srgbClr val="FFFFFF"/>
                </a:highlight>
                <a:latin typeface="Poppins" panose="00000500000000000000" pitchFamily="2" charset="-18"/>
              </a:rPr>
              <a:t>five investments</a:t>
            </a:r>
            <a:r>
              <a:rPr lang="en-US" sz="1800" strike="noStrike" spc="-1" dirty="0">
                <a:solidFill>
                  <a:srgbClr val="383838"/>
                </a:solidFill>
                <a:highlight>
                  <a:srgbClr val="FFFFFF"/>
                </a:highlight>
                <a:latin typeface="Poppins" panose="00000500000000000000" pitchFamily="2" charset="-18"/>
              </a:rPr>
              <a:t>. In 2023, </a:t>
            </a:r>
            <a:r>
              <a:rPr lang="en-US" sz="1800" b="1" strike="noStrike" spc="-1" dirty="0">
                <a:solidFill>
                  <a:srgbClr val="FFC000"/>
                </a:solidFill>
                <a:highlight>
                  <a:srgbClr val="FFFFFF"/>
                </a:highlight>
                <a:latin typeface="Poppins" panose="00000500000000000000" pitchFamily="2" charset="-18"/>
              </a:rPr>
              <a:t>the Fund </a:t>
            </a:r>
            <a:r>
              <a:rPr lang="en-US" sz="1800" strike="noStrike" spc="-1" dirty="0">
                <a:solidFill>
                  <a:srgbClr val="383838"/>
                </a:solidFill>
                <a:highlight>
                  <a:srgbClr val="FFFFFF"/>
                </a:highlight>
                <a:latin typeface="Poppins" panose="00000500000000000000" pitchFamily="2" charset="-18"/>
              </a:rPr>
              <a:t>completed its capital-raising activities from investors. </a:t>
            </a:r>
            <a:endParaRPr lang="pl-PL" sz="1800" strike="noStrike" spc="-1" dirty="0">
              <a:solidFill>
                <a:srgbClr val="383838"/>
              </a:solidFill>
              <a:highlight>
                <a:srgbClr val="FFFFFF"/>
              </a:highlight>
              <a:latin typeface="Poppins" panose="00000500000000000000" pitchFamily="2" charset="-18"/>
            </a:endParaRPr>
          </a:p>
        </p:txBody>
      </p:sp>
      <p:sp>
        <p:nvSpPr>
          <p:cNvPr id="2" name="pole tekstowe 1">
            <a:extLst>
              <a:ext uri="{FF2B5EF4-FFF2-40B4-BE49-F238E27FC236}">
                <a16:creationId xmlns:a16="http://schemas.microsoft.com/office/drawing/2014/main" id="{D500E5B5-2D3A-91AF-8C76-BE1A4F14957D}"/>
              </a:ext>
            </a:extLst>
          </p:cNvPr>
          <p:cNvSpPr txBox="1"/>
          <p:nvPr/>
        </p:nvSpPr>
        <p:spPr>
          <a:xfrm>
            <a:off x="1716602" y="6082200"/>
            <a:ext cx="6748668" cy="861774"/>
          </a:xfrm>
          <a:prstGeom prst="rect">
            <a:avLst/>
          </a:prstGeom>
          <a:noFill/>
        </p:spPr>
        <p:txBody>
          <a:bodyPr wrap="square" rtlCol="0">
            <a:spAutoFit/>
          </a:bodyPr>
          <a:lstStyle/>
          <a:p>
            <a:r>
              <a:rPr lang="pl-PL" sz="1000" i="1" dirty="0">
                <a:solidFill>
                  <a:srgbClr val="383838"/>
                </a:solidFill>
                <a:effectLst/>
                <a:highlight>
                  <a:srgbClr val="FFFFFF"/>
                </a:highlight>
                <a:latin typeface="Poppins" panose="00000500000000000000" pitchFamily="2" charset="-18"/>
              </a:rPr>
              <a:t>Source</a:t>
            </a:r>
            <a:r>
              <a:rPr lang="pl-PL" sz="1000" b="0" i="1" dirty="0">
                <a:solidFill>
                  <a:srgbClr val="383838"/>
                </a:solidFill>
                <a:effectLst/>
                <a:highlight>
                  <a:srgbClr val="FFFFFF"/>
                </a:highlight>
                <a:latin typeface="Poppins" panose="00000500000000000000" pitchFamily="2" charset="-18"/>
              </a:rPr>
              <a:t>:</a:t>
            </a:r>
            <a:r>
              <a:rPr lang="en-US" sz="1000" b="0" i="1" dirty="0">
                <a:solidFill>
                  <a:srgbClr val="383838"/>
                </a:solidFill>
                <a:effectLst/>
                <a:highlight>
                  <a:srgbClr val="FFFFFF"/>
                </a:highlight>
                <a:latin typeface="Poppins" panose="00000500000000000000" pitchFamily="2" charset="-18"/>
              </a:rPr>
              <a:t> Proceedings of the meeting of the Foreign Affairs Committee</a:t>
            </a:r>
            <a:r>
              <a:rPr lang="pl-PL" sz="1000" b="0" i="1" dirty="0">
                <a:solidFill>
                  <a:srgbClr val="383838"/>
                </a:solidFill>
                <a:effectLst/>
                <a:highlight>
                  <a:srgbClr val="FFFFFF"/>
                </a:highlight>
                <a:latin typeface="Poppins" panose="00000500000000000000" pitchFamily="2" charset="-18"/>
              </a:rPr>
              <a:t>, </a:t>
            </a:r>
            <a:r>
              <a:rPr lang="pl-PL" sz="1000" b="0" i="1" dirty="0">
                <a:solidFill>
                  <a:srgbClr val="383838"/>
                </a:solidFill>
                <a:effectLst/>
                <a:highlight>
                  <a:srgbClr val="FFFFFF"/>
                </a:highlight>
                <a:latin typeface="Poppins" panose="00000500000000000000" pitchFamily="2" charset="-18"/>
                <a:hlinkClick r:id="rId2"/>
              </a:rPr>
              <a:t>https://orka.sejm.gov.pl/zapisy9.nsf/0/A7CA90132486654EC1258A0000477E7F/%24File/0398509.pdf</a:t>
            </a:r>
            <a:r>
              <a:rPr lang="pl-PL" sz="1000" b="0" i="1" dirty="0">
                <a:solidFill>
                  <a:srgbClr val="383838"/>
                </a:solidFill>
                <a:effectLst/>
                <a:highlight>
                  <a:srgbClr val="FFFFFF"/>
                </a:highlight>
                <a:latin typeface="Poppins" panose="00000500000000000000" pitchFamily="2" charset="-18"/>
              </a:rPr>
              <a:t>. </a:t>
            </a:r>
            <a:r>
              <a:rPr lang="pl-PL" sz="1000" b="0" i="1" dirty="0" err="1">
                <a:solidFill>
                  <a:srgbClr val="383838"/>
                </a:solidFill>
                <a:effectLst/>
                <a:highlight>
                  <a:srgbClr val="FFFFFF"/>
                </a:highlight>
                <a:latin typeface="Poppins" panose="00000500000000000000" pitchFamily="2" charset="-18"/>
              </a:rPr>
              <a:t>See</a:t>
            </a:r>
            <a:r>
              <a:rPr lang="pl-PL" sz="1000" b="0" i="1" dirty="0">
                <a:solidFill>
                  <a:srgbClr val="383838"/>
                </a:solidFill>
                <a:effectLst/>
                <a:highlight>
                  <a:srgbClr val="FFFFFF"/>
                </a:highlight>
                <a:latin typeface="Poppins" panose="00000500000000000000" pitchFamily="2" charset="-18"/>
              </a:rPr>
              <a:t>:</a:t>
            </a:r>
            <a:r>
              <a:rPr lang="pl-PL" sz="1000" i="1" dirty="0">
                <a:latin typeface="Poppins" panose="00000500000000000000" pitchFamily="2" charset="-18"/>
                <a:cs typeface="Poppins" panose="00000500000000000000" pitchFamily="2" charset="-18"/>
              </a:rPr>
              <a:t>: J. Wilczek, A. Rudowski, Fundusz Trójmorza. W stronę instytucjonalizacji Inicjatywy?, Collegium </a:t>
            </a:r>
            <a:r>
              <a:rPr lang="pl-PL" sz="1000" i="1" dirty="0" err="1">
                <a:latin typeface="Poppins" panose="00000500000000000000" pitchFamily="2" charset="-18"/>
                <a:cs typeface="Poppins" panose="00000500000000000000" pitchFamily="2" charset="-18"/>
              </a:rPr>
              <a:t>Interethnicum</a:t>
            </a:r>
            <a:r>
              <a:rPr lang="pl-PL" sz="1000" i="1" dirty="0">
                <a:latin typeface="Poppins" panose="00000500000000000000" pitchFamily="2" charset="-18"/>
                <a:cs typeface="Poppins" panose="00000500000000000000" pitchFamily="2" charset="-18"/>
              </a:rPr>
              <a:t>, </a:t>
            </a:r>
            <a:r>
              <a:rPr lang="en-US" sz="1000" i="1" dirty="0">
                <a:latin typeface="Poppins" panose="00000500000000000000" pitchFamily="2" charset="-18"/>
                <a:cs typeface="Poppins" panose="00000500000000000000" pitchFamily="2" charset="-18"/>
              </a:rPr>
              <a:t>https://trojmorze.isppan.waw.pl/fundusz-inwestycyjny-inicjatywy-trojmorza/</a:t>
            </a:r>
          </a:p>
          <a:p>
            <a:endParaRPr lang="en-US" sz="1000" i="1" dirty="0"/>
          </a:p>
        </p:txBody>
      </p:sp>
    </p:spTree>
    <p:extLst>
      <p:ext uri="{BB962C8B-B14F-4D97-AF65-F5344CB8AC3E}">
        <p14:creationId xmlns:p14="http://schemas.microsoft.com/office/powerpoint/2010/main" val="26210771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pole tekstowe 2"/>
          <p:cNvSpPr/>
          <p:nvPr/>
        </p:nvSpPr>
        <p:spPr>
          <a:xfrm>
            <a:off x="1743840" y="745137"/>
            <a:ext cx="7370280" cy="583321"/>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defTabSz="914400">
              <a:lnSpc>
                <a:spcPct val="100000"/>
              </a:lnSpc>
            </a:pPr>
            <a:r>
              <a:rPr lang="pl-PL" sz="3200" b="1" strike="noStrike" spc="-1" dirty="0">
                <a:solidFill>
                  <a:srgbClr val="000000"/>
                </a:solidFill>
                <a:latin typeface="Poppins" panose="00000500000000000000" pitchFamily="2" charset="-18"/>
                <a:cs typeface="Poppins" panose="00000500000000000000" pitchFamily="2" charset="-18"/>
              </a:rPr>
              <a:t>Investment in </a:t>
            </a:r>
            <a:r>
              <a:rPr lang="pl-PL" sz="3200" b="1" strike="noStrike" spc="-1" dirty="0" err="1">
                <a:solidFill>
                  <a:srgbClr val="000000"/>
                </a:solidFill>
                <a:latin typeface="Poppins" panose="00000500000000000000" pitchFamily="2" charset="-18"/>
                <a:cs typeface="Poppins" panose="00000500000000000000" pitchFamily="2" charset="-18"/>
              </a:rPr>
              <a:t>Cargounit</a:t>
            </a:r>
            <a:endParaRPr lang="pl-PL" sz="3200" b="1" strike="noStrike" spc="-1" dirty="0">
              <a:solidFill>
                <a:srgbClr val="000000"/>
              </a:solidFill>
              <a:latin typeface="Poppins" panose="00000500000000000000" pitchFamily="2" charset="-18"/>
              <a:cs typeface="Poppins" panose="00000500000000000000" pitchFamily="2" charset="-18"/>
            </a:endParaRPr>
          </a:p>
        </p:txBody>
      </p:sp>
      <p:sp>
        <p:nvSpPr>
          <p:cNvPr id="98" name="Prostokąt 135"/>
          <p:cNvSpPr/>
          <p:nvPr/>
        </p:nvSpPr>
        <p:spPr>
          <a:xfrm>
            <a:off x="720000" y="576000"/>
            <a:ext cx="860040" cy="860040"/>
          </a:xfrm>
          <a:prstGeom prst="rect">
            <a:avLst/>
          </a:prstGeom>
          <a:solidFill>
            <a:srgbClr val="5BA1D3"/>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tabLst>
                <a:tab pos="0" algn="l"/>
              </a:tabLst>
            </a:pPr>
            <a:endParaRPr lang="pl-PL" sz="1800" b="0" strike="noStrike" spc="-1">
              <a:solidFill>
                <a:srgbClr val="000000"/>
              </a:solidFill>
              <a:latin typeface="Arial"/>
              <a:ea typeface="DejaVu Sans"/>
            </a:endParaRPr>
          </a:p>
        </p:txBody>
      </p:sp>
      <p:sp>
        <p:nvSpPr>
          <p:cNvPr id="99" name="pole tekstowe 8"/>
          <p:cNvSpPr/>
          <p:nvPr/>
        </p:nvSpPr>
        <p:spPr>
          <a:xfrm>
            <a:off x="1580040" y="1907455"/>
            <a:ext cx="8275320" cy="3791123"/>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285840" indent="-285840" algn="just" defTabSz="914400">
              <a:lnSpc>
                <a:spcPct val="150000"/>
              </a:lnSpc>
              <a:buClr>
                <a:srgbClr val="000000"/>
              </a:buClr>
              <a:buFont typeface="Arial"/>
              <a:buChar char="•"/>
            </a:pPr>
            <a:r>
              <a:rPr lang="en-US" sz="1800" b="0" strike="noStrike" spc="-1" dirty="0" err="1">
                <a:solidFill>
                  <a:srgbClr val="000000"/>
                </a:solidFill>
                <a:latin typeface="Poppins" panose="00000500000000000000" pitchFamily="2" charset="-18"/>
                <a:cs typeface="Poppins" panose="00000500000000000000" pitchFamily="2" charset="-18"/>
              </a:rPr>
              <a:t>Cargounit</a:t>
            </a:r>
            <a:r>
              <a:rPr lang="en-US" sz="1800" b="0" strike="noStrike" spc="-1" dirty="0">
                <a:solidFill>
                  <a:srgbClr val="000000"/>
                </a:solidFill>
                <a:latin typeface="Poppins" panose="00000500000000000000" pitchFamily="2" charset="-18"/>
                <a:cs typeface="Poppins" panose="00000500000000000000" pitchFamily="2" charset="-18"/>
              </a:rPr>
              <a:t> leases a fleet of 180 locomotives, primarily operating in Central Europe. </a:t>
            </a:r>
            <a:endParaRPr lang="pl-PL" sz="1800" b="0" strike="noStrike" spc="-1" dirty="0">
              <a:solidFill>
                <a:srgbClr val="000000"/>
              </a:solidFill>
              <a:latin typeface="Poppins" panose="00000500000000000000" pitchFamily="2" charset="-18"/>
              <a:cs typeface="Poppins" panose="00000500000000000000" pitchFamily="2" charset="-18"/>
            </a:endParaRPr>
          </a:p>
          <a:p>
            <a:pPr marL="285840" indent="-285840" algn="just" defTabSz="914400">
              <a:lnSpc>
                <a:spcPct val="150000"/>
              </a:lnSpc>
              <a:buClr>
                <a:srgbClr val="000000"/>
              </a:buClr>
              <a:buFont typeface="Arial"/>
              <a:buChar char="•"/>
            </a:pPr>
            <a:r>
              <a:rPr lang="en-US" sz="1800" b="0" strike="noStrike" spc="-1" dirty="0">
                <a:solidFill>
                  <a:srgbClr val="000000"/>
                </a:solidFill>
                <a:latin typeface="Poppins" panose="00000500000000000000" pitchFamily="2" charset="-18"/>
                <a:cs typeface="Poppins" panose="00000500000000000000" pitchFamily="2" charset="-18"/>
              </a:rPr>
              <a:t>In 2020, </a:t>
            </a:r>
            <a:r>
              <a:rPr lang="en-US" sz="1800" b="1" strike="noStrike" spc="-1" dirty="0">
                <a:solidFill>
                  <a:srgbClr val="FFC000"/>
                </a:solidFill>
                <a:latin typeface="Poppins" panose="00000500000000000000" pitchFamily="2" charset="-18"/>
                <a:cs typeface="Poppins" panose="00000500000000000000" pitchFamily="2" charset="-18"/>
              </a:rPr>
              <a:t>3SIIF</a:t>
            </a:r>
            <a:r>
              <a:rPr lang="en-US" sz="1800" b="0" strike="noStrike" spc="-1" dirty="0">
                <a:solidFill>
                  <a:srgbClr val="000000"/>
                </a:solidFill>
                <a:latin typeface="Poppins" panose="00000500000000000000" pitchFamily="2" charset="-18"/>
                <a:cs typeface="Poppins" panose="00000500000000000000" pitchFamily="2" charset="-18"/>
              </a:rPr>
              <a:t> acquired 100% of the company's shares, providing stable financing and contributing to the formulation of its development strategy. </a:t>
            </a:r>
            <a:endParaRPr lang="pl-PL" spc="-1" dirty="0">
              <a:solidFill>
                <a:srgbClr val="000000"/>
              </a:solidFill>
              <a:latin typeface="Poppins" panose="00000500000000000000" pitchFamily="2" charset="-18"/>
              <a:cs typeface="Poppins" panose="00000500000000000000" pitchFamily="2" charset="-18"/>
            </a:endParaRPr>
          </a:p>
          <a:p>
            <a:pPr marL="285840" indent="-285840" algn="just" defTabSz="914400">
              <a:lnSpc>
                <a:spcPct val="150000"/>
              </a:lnSpc>
              <a:buClr>
                <a:srgbClr val="000000"/>
              </a:buClr>
              <a:buFont typeface="Arial"/>
              <a:buChar char="•"/>
            </a:pPr>
            <a:r>
              <a:rPr lang="en-US" sz="1800" b="0" strike="noStrike" spc="-1" dirty="0">
                <a:solidFill>
                  <a:srgbClr val="000000"/>
                </a:solidFill>
                <a:latin typeface="Poppins" panose="00000500000000000000" pitchFamily="2" charset="-18"/>
                <a:cs typeface="Poppins" panose="00000500000000000000" pitchFamily="2" charset="-18"/>
              </a:rPr>
              <a:t>For railway carriers, leasing locomotives is often a more flexible and cost-effective alternative to purchasing. </a:t>
            </a:r>
            <a:endParaRPr lang="pl-PL" sz="1800" b="0" strike="noStrike" spc="-1" dirty="0">
              <a:solidFill>
                <a:srgbClr val="000000"/>
              </a:solidFill>
              <a:latin typeface="Poppins" panose="00000500000000000000" pitchFamily="2" charset="-18"/>
              <a:cs typeface="Poppins" panose="00000500000000000000" pitchFamily="2" charset="-18"/>
            </a:endParaRPr>
          </a:p>
          <a:p>
            <a:pPr marL="285840" indent="-285840" algn="just" defTabSz="914400">
              <a:lnSpc>
                <a:spcPct val="150000"/>
              </a:lnSpc>
              <a:buClr>
                <a:srgbClr val="000000"/>
              </a:buClr>
              <a:buFont typeface="Arial"/>
              <a:buChar char="•"/>
            </a:pPr>
            <a:r>
              <a:rPr lang="en-US" sz="1800" b="0" strike="noStrike" spc="-1" dirty="0">
                <a:solidFill>
                  <a:srgbClr val="000000"/>
                </a:solidFill>
                <a:latin typeface="Poppins" panose="00000500000000000000" pitchFamily="2" charset="-18"/>
                <a:cs typeface="Poppins" panose="00000500000000000000" pitchFamily="2" charset="-18"/>
              </a:rPr>
              <a:t>The acquisition of </a:t>
            </a:r>
            <a:r>
              <a:rPr lang="en-US" sz="1800" b="0" strike="noStrike" spc="-1" dirty="0" err="1">
                <a:solidFill>
                  <a:srgbClr val="000000"/>
                </a:solidFill>
                <a:latin typeface="Poppins" panose="00000500000000000000" pitchFamily="2" charset="-18"/>
                <a:cs typeface="Poppins" panose="00000500000000000000" pitchFamily="2" charset="-18"/>
              </a:rPr>
              <a:t>Cargounit</a:t>
            </a:r>
            <a:r>
              <a:rPr lang="en-US" sz="1800" b="0" strike="noStrike" spc="-1" dirty="0">
                <a:solidFill>
                  <a:srgbClr val="000000"/>
                </a:solidFill>
                <a:latin typeface="Poppins" panose="00000500000000000000" pitchFamily="2" charset="-18"/>
                <a:cs typeface="Poppins" panose="00000500000000000000" pitchFamily="2" charset="-18"/>
              </a:rPr>
              <a:t> by </a:t>
            </a:r>
            <a:r>
              <a:rPr lang="en-US" sz="1800" b="1" strike="noStrike" spc="-1" dirty="0">
                <a:solidFill>
                  <a:srgbClr val="FFC000"/>
                </a:solidFill>
                <a:latin typeface="Poppins" panose="00000500000000000000" pitchFamily="2" charset="-18"/>
                <a:cs typeface="Poppins" panose="00000500000000000000" pitchFamily="2" charset="-18"/>
              </a:rPr>
              <a:t>3SIIF</a:t>
            </a:r>
            <a:r>
              <a:rPr lang="en-US" sz="1800" b="0" strike="noStrike" spc="-1" dirty="0">
                <a:solidFill>
                  <a:srgbClr val="000000"/>
                </a:solidFill>
                <a:latin typeface="Poppins" panose="00000500000000000000" pitchFamily="2" charset="-18"/>
                <a:cs typeface="Poppins" panose="00000500000000000000" pitchFamily="2" charset="-18"/>
              </a:rPr>
              <a:t> presents enhanced opportunities for railway development in </a:t>
            </a:r>
            <a:r>
              <a:rPr lang="en-US" sz="1800" b="1" strike="noStrike" spc="-1" dirty="0">
                <a:solidFill>
                  <a:srgbClr val="0070C0"/>
                </a:solidFill>
                <a:latin typeface="Poppins" panose="00000500000000000000" pitchFamily="2" charset="-18"/>
                <a:cs typeface="Poppins" panose="00000500000000000000" pitchFamily="2" charset="-18"/>
              </a:rPr>
              <a:t>3SI</a:t>
            </a:r>
            <a:r>
              <a:rPr lang="en-US" sz="1800" b="0" strike="noStrike" spc="-1" dirty="0">
                <a:solidFill>
                  <a:srgbClr val="000000"/>
                </a:solidFill>
                <a:latin typeface="Poppins" panose="00000500000000000000" pitchFamily="2" charset="-18"/>
                <a:cs typeface="Poppins" panose="00000500000000000000" pitchFamily="2" charset="-18"/>
              </a:rPr>
              <a:t> countries.</a:t>
            </a:r>
            <a:endParaRPr lang="pl-PL" sz="1800" b="0" strike="noStrike" spc="-1" dirty="0">
              <a:solidFill>
                <a:srgbClr val="000000"/>
              </a:solidFill>
              <a:latin typeface="Poppins" panose="00000500000000000000" pitchFamily="2" charset="-18"/>
              <a:cs typeface="Poppins" panose="00000500000000000000" pitchFamily="2" charset="-18"/>
            </a:endParaRPr>
          </a:p>
        </p:txBody>
      </p:sp>
      <p:pic>
        <p:nvPicPr>
          <p:cNvPr id="4098" name="Picture 2" descr="Cargounit">
            <a:extLst>
              <a:ext uri="{FF2B5EF4-FFF2-40B4-BE49-F238E27FC236}">
                <a16:creationId xmlns:a16="http://schemas.microsoft.com/office/drawing/2014/main" id="{91F9A14D-34D2-8386-8120-9128AD67BCF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37839" y="267142"/>
            <a:ext cx="1640313" cy="164031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
        <p:nvSpPr>
          <p:cNvPr id="2" name="pole tekstowe 1">
            <a:extLst>
              <a:ext uri="{FF2B5EF4-FFF2-40B4-BE49-F238E27FC236}">
                <a16:creationId xmlns:a16="http://schemas.microsoft.com/office/drawing/2014/main" id="{FD3D4048-9410-1AC2-C9AF-C1C60AAF338B}"/>
              </a:ext>
            </a:extLst>
          </p:cNvPr>
          <p:cNvSpPr txBox="1"/>
          <p:nvPr/>
        </p:nvSpPr>
        <p:spPr>
          <a:xfrm>
            <a:off x="1580040" y="6006742"/>
            <a:ext cx="7534080" cy="523220"/>
          </a:xfrm>
          <a:prstGeom prst="rect">
            <a:avLst/>
          </a:prstGeom>
          <a:noFill/>
        </p:spPr>
        <p:txBody>
          <a:bodyPr wrap="square" rtlCol="0">
            <a:spAutoFit/>
          </a:bodyPr>
          <a:lstStyle/>
          <a:p>
            <a:r>
              <a:rPr lang="pl-PL" sz="1400" b="1" dirty="0" err="1">
                <a:latin typeface="Poppins" panose="00000500000000000000" pitchFamily="2" charset="-18"/>
                <a:cs typeface="Poppins" panose="00000500000000000000" pitchFamily="2" charset="-18"/>
              </a:rPr>
              <a:t>Website</a:t>
            </a:r>
            <a:r>
              <a:rPr lang="pl-PL" sz="1400" dirty="0">
                <a:latin typeface="Poppins" panose="00000500000000000000" pitchFamily="2" charset="-18"/>
                <a:cs typeface="Poppins" panose="00000500000000000000" pitchFamily="2" charset="-18"/>
              </a:rPr>
              <a:t>: </a:t>
            </a:r>
            <a:r>
              <a:rPr lang="en-US" sz="1400" dirty="0">
                <a:latin typeface="Poppins" panose="00000500000000000000" pitchFamily="2" charset="-18"/>
                <a:cs typeface="Poppins" panose="00000500000000000000" pitchFamily="2" charset="-18"/>
                <a:hlinkClick r:id="rId3"/>
              </a:rPr>
              <a:t>https://cargounit.eu/</a:t>
            </a:r>
            <a:endParaRPr lang="pl-PL" sz="1400" dirty="0">
              <a:latin typeface="Poppins" panose="00000500000000000000" pitchFamily="2" charset="-18"/>
              <a:cs typeface="Poppins" panose="00000500000000000000" pitchFamily="2" charset="-18"/>
            </a:endParaRPr>
          </a:p>
          <a:p>
            <a:r>
              <a:rPr lang="pl-PL" sz="1400" b="1" dirty="0" err="1">
                <a:latin typeface="Poppins" panose="00000500000000000000" pitchFamily="2" charset="-18"/>
                <a:cs typeface="Poppins" panose="00000500000000000000" pitchFamily="2" charset="-18"/>
              </a:rPr>
              <a:t>See</a:t>
            </a:r>
            <a:r>
              <a:rPr lang="pl-PL" sz="1400" b="1" dirty="0">
                <a:latin typeface="Poppins" panose="00000500000000000000" pitchFamily="2" charset="-18"/>
                <a:cs typeface="Poppins" panose="00000500000000000000" pitchFamily="2" charset="-18"/>
              </a:rPr>
              <a:t> </a:t>
            </a:r>
            <a:r>
              <a:rPr lang="pl-PL" sz="1400" b="1" dirty="0" err="1">
                <a:latin typeface="Poppins" panose="00000500000000000000" pitchFamily="2" charset="-18"/>
                <a:cs typeface="Poppins" panose="00000500000000000000" pitchFamily="2" charset="-18"/>
              </a:rPr>
              <a:t>also</a:t>
            </a:r>
            <a:r>
              <a:rPr lang="pl-PL" sz="1400" dirty="0">
                <a:latin typeface="Poppins" panose="00000500000000000000" pitchFamily="2" charset="-18"/>
                <a:cs typeface="Poppins" panose="00000500000000000000" pitchFamily="2" charset="-18"/>
              </a:rPr>
              <a:t>: </a:t>
            </a:r>
            <a:r>
              <a:rPr lang="en-US" sz="1400" dirty="0">
                <a:latin typeface="Poppins" panose="00000500000000000000" pitchFamily="2" charset="-18"/>
                <a:cs typeface="Poppins" panose="00000500000000000000" pitchFamily="2" charset="-18"/>
              </a:rPr>
              <a:t>https://www.amberinfrastructure.com/sectors/case-studies/cargounit</a:t>
            </a:r>
          </a:p>
        </p:txBody>
      </p:sp>
      <p:sp>
        <p:nvSpPr>
          <p:cNvPr id="3" name="pole tekstowe 2">
            <a:extLst>
              <a:ext uri="{FF2B5EF4-FFF2-40B4-BE49-F238E27FC236}">
                <a16:creationId xmlns:a16="http://schemas.microsoft.com/office/drawing/2014/main" id="{37F5282E-C505-0706-52D6-19C6496F9198}"/>
              </a:ext>
            </a:extLst>
          </p:cNvPr>
          <p:cNvSpPr txBox="1"/>
          <p:nvPr/>
        </p:nvSpPr>
        <p:spPr>
          <a:xfrm>
            <a:off x="1580040" y="6529962"/>
            <a:ext cx="9894581" cy="246221"/>
          </a:xfrm>
          <a:prstGeom prst="rect">
            <a:avLst/>
          </a:prstGeom>
          <a:noFill/>
        </p:spPr>
        <p:txBody>
          <a:bodyPr wrap="square" rtlCol="0">
            <a:spAutoFit/>
          </a:bodyPr>
          <a:lstStyle/>
          <a:p>
            <a:r>
              <a:rPr lang="pl-PL" sz="1000" i="1" dirty="0">
                <a:solidFill>
                  <a:srgbClr val="002060"/>
                </a:solidFill>
                <a:latin typeface="Poppins" panose="00000500000000000000" pitchFamily="2" charset="-18"/>
                <a:cs typeface="Poppins" panose="00000500000000000000" pitchFamily="2" charset="-18"/>
              </a:rPr>
              <a:t>Source</a:t>
            </a:r>
            <a:r>
              <a:rPr lang="pl-PL" sz="1000" i="1" dirty="0">
                <a:latin typeface="Poppins" panose="00000500000000000000" pitchFamily="2" charset="-18"/>
                <a:cs typeface="Poppins" panose="00000500000000000000" pitchFamily="2" charset="-18"/>
              </a:rPr>
              <a:t>: https://3seas.eu/media/news/three-seas-fund-agrees-its-first-investment</a:t>
            </a:r>
            <a:endParaRPr lang="en-US" sz="1000" i="1" dirty="0">
              <a:latin typeface="Poppins" panose="00000500000000000000" pitchFamily="2" charset="-18"/>
              <a:cs typeface="Poppins" panose="00000500000000000000" pitchFamily="2" charset="-1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pole tekstowe 2"/>
          <p:cNvSpPr/>
          <p:nvPr/>
        </p:nvSpPr>
        <p:spPr>
          <a:xfrm>
            <a:off x="1649571" y="628534"/>
            <a:ext cx="8305133" cy="754971"/>
          </a:xfrm>
          <a:prstGeom prst="rect">
            <a:avLst/>
          </a:prstGeom>
          <a:noFill/>
          <a:ln w="0">
            <a:noFill/>
          </a:ln>
        </p:spPr>
        <p:style>
          <a:lnRef idx="0">
            <a:scrgbClr r="0" g="0" b="0"/>
          </a:lnRef>
          <a:fillRef idx="0">
            <a:scrgbClr r="0" g="0" b="0"/>
          </a:fillRef>
          <a:effectRef idx="0">
            <a:scrgbClr r="0" g="0" b="0"/>
          </a:effectRef>
          <a:fontRef idx="minor"/>
        </p:style>
        <p:txBody>
          <a:bodyPr wrap="square" lIns="90000" tIns="45000" rIns="90000" bIns="45000" anchor="t">
            <a:spAutoFit/>
          </a:bodyPr>
          <a:lstStyle/>
          <a:p>
            <a:pPr defTabSz="914400">
              <a:lnSpc>
                <a:spcPct val="150000"/>
              </a:lnSpc>
            </a:pPr>
            <a:r>
              <a:rPr lang="en-US" sz="3200" b="1" strike="noStrike" spc="-1" dirty="0">
                <a:solidFill>
                  <a:srgbClr val="000000"/>
                </a:solidFill>
                <a:latin typeface="Poppins" panose="00000500000000000000" pitchFamily="2" charset="-18"/>
                <a:cs typeface="Poppins" panose="00000500000000000000" pitchFamily="2" charset="-18"/>
              </a:rPr>
              <a:t>Investment in </a:t>
            </a:r>
            <a:r>
              <a:rPr lang="en-US" sz="3200" b="1" strike="noStrike" spc="-1" dirty="0" err="1">
                <a:solidFill>
                  <a:srgbClr val="000000"/>
                </a:solidFill>
                <a:latin typeface="Poppins" panose="00000500000000000000" pitchFamily="2" charset="-18"/>
                <a:cs typeface="Poppins" panose="00000500000000000000" pitchFamily="2" charset="-18"/>
              </a:rPr>
              <a:t>Greenergy</a:t>
            </a:r>
            <a:r>
              <a:rPr lang="en-US" sz="3200" b="1" strike="noStrike" spc="-1" dirty="0">
                <a:solidFill>
                  <a:srgbClr val="000000"/>
                </a:solidFill>
                <a:latin typeface="Poppins" panose="00000500000000000000" pitchFamily="2" charset="-18"/>
                <a:cs typeface="Poppins" panose="00000500000000000000" pitchFamily="2" charset="-18"/>
              </a:rPr>
              <a:t> Data Centers</a:t>
            </a:r>
            <a:endParaRPr lang="pl-PL" sz="3200" b="1" strike="noStrike" spc="-1" dirty="0">
              <a:solidFill>
                <a:srgbClr val="000000"/>
              </a:solidFill>
              <a:latin typeface="Poppins" panose="00000500000000000000" pitchFamily="2" charset="-18"/>
              <a:cs typeface="Poppins" panose="00000500000000000000" pitchFamily="2" charset="-18"/>
            </a:endParaRPr>
          </a:p>
        </p:txBody>
      </p:sp>
      <p:sp>
        <p:nvSpPr>
          <p:cNvPr id="101" name="Prostokąt 135"/>
          <p:cNvSpPr/>
          <p:nvPr/>
        </p:nvSpPr>
        <p:spPr>
          <a:xfrm>
            <a:off x="720000" y="576000"/>
            <a:ext cx="860040" cy="860040"/>
          </a:xfrm>
          <a:prstGeom prst="rect">
            <a:avLst/>
          </a:prstGeom>
          <a:solidFill>
            <a:srgbClr val="5BA1D3"/>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tabLst>
                <a:tab pos="0" algn="l"/>
              </a:tabLst>
            </a:pPr>
            <a:endParaRPr lang="pl-PL" sz="1800" b="0" strike="noStrike" spc="-1">
              <a:solidFill>
                <a:srgbClr val="000000"/>
              </a:solidFill>
              <a:latin typeface="Arial"/>
              <a:ea typeface="DejaVu Sans"/>
            </a:endParaRPr>
          </a:p>
        </p:txBody>
      </p:sp>
      <p:sp>
        <p:nvSpPr>
          <p:cNvPr id="102" name="pole tekstowe 8"/>
          <p:cNvSpPr/>
          <p:nvPr/>
        </p:nvSpPr>
        <p:spPr>
          <a:xfrm>
            <a:off x="1415620" y="1802577"/>
            <a:ext cx="8635071" cy="4118648"/>
          </a:xfrm>
          <a:prstGeom prst="rect">
            <a:avLst/>
          </a:prstGeom>
          <a:noFill/>
          <a:ln w="0">
            <a:noFill/>
          </a:ln>
        </p:spPr>
        <p:style>
          <a:lnRef idx="0">
            <a:scrgbClr r="0" g="0" b="0"/>
          </a:lnRef>
          <a:fillRef idx="0">
            <a:scrgbClr r="0" g="0" b="0"/>
          </a:fillRef>
          <a:effectRef idx="0">
            <a:scrgbClr r="0" g="0" b="0"/>
          </a:effectRef>
          <a:fontRef idx="minor"/>
        </p:style>
        <p:txBody>
          <a:bodyPr wrap="square" lIns="90000" tIns="45000" rIns="90000" bIns="45000" anchor="t">
            <a:spAutoFit/>
          </a:bodyPr>
          <a:lstStyle/>
          <a:p>
            <a:pPr marL="285840" indent="-285840" algn="just">
              <a:lnSpc>
                <a:spcPct val="150000"/>
              </a:lnSpc>
              <a:buClr>
                <a:srgbClr val="000000"/>
              </a:buClr>
              <a:buFont typeface="Arial"/>
              <a:buChar char="•"/>
            </a:pPr>
            <a:r>
              <a:rPr lang="en-US" sz="1600" b="0" strike="noStrike" spc="-1" dirty="0" err="1">
                <a:solidFill>
                  <a:srgbClr val="000000"/>
                </a:solidFill>
                <a:latin typeface="Poppins" panose="00000500000000000000" pitchFamily="2" charset="-18"/>
                <a:cs typeface="Poppins" panose="00000500000000000000" pitchFamily="2" charset="-18"/>
              </a:rPr>
              <a:t>Greenergy</a:t>
            </a:r>
            <a:r>
              <a:rPr lang="en-US" sz="1600" b="0" strike="noStrike" spc="-1" dirty="0">
                <a:solidFill>
                  <a:srgbClr val="000000"/>
                </a:solidFill>
                <a:latin typeface="Poppins" panose="00000500000000000000" pitchFamily="2" charset="-18"/>
                <a:cs typeface="Poppins" panose="00000500000000000000" pitchFamily="2" charset="-18"/>
              </a:rPr>
              <a:t> is currently in the process of establishing a network of energy-efficient data centers in </a:t>
            </a:r>
            <a:r>
              <a:rPr lang="en-US" sz="1600" b="1" strike="noStrike" spc="-1" dirty="0">
                <a:solidFill>
                  <a:srgbClr val="002060"/>
                </a:solidFill>
                <a:latin typeface="Poppins" panose="00000500000000000000" pitchFamily="2" charset="-18"/>
                <a:cs typeface="Poppins" panose="00000500000000000000" pitchFamily="2" charset="-18"/>
              </a:rPr>
              <a:t>the Three Seas Initiative</a:t>
            </a:r>
            <a:r>
              <a:rPr lang="en-US" sz="1600" b="0" strike="noStrike" spc="-1" dirty="0">
                <a:solidFill>
                  <a:srgbClr val="000000"/>
                </a:solidFill>
                <a:latin typeface="Poppins" panose="00000500000000000000" pitchFamily="2" charset="-18"/>
                <a:cs typeface="Poppins" panose="00000500000000000000" pitchFamily="2" charset="-18"/>
              </a:rPr>
              <a:t> </a:t>
            </a:r>
            <a:r>
              <a:rPr lang="pl-PL" sz="1600" b="0" strike="noStrike" spc="-1" dirty="0" err="1">
                <a:solidFill>
                  <a:srgbClr val="000000"/>
                </a:solidFill>
                <a:latin typeface="Poppins" panose="00000500000000000000" pitchFamily="2" charset="-18"/>
                <a:cs typeface="Poppins" panose="00000500000000000000" pitchFamily="2" charset="-18"/>
              </a:rPr>
              <a:t>states</a:t>
            </a:r>
            <a:r>
              <a:rPr lang="en-US" sz="1600" b="0" strike="noStrike" spc="-1" dirty="0">
                <a:solidFill>
                  <a:srgbClr val="000000"/>
                </a:solidFill>
                <a:latin typeface="Poppins" panose="00000500000000000000" pitchFamily="2" charset="-18"/>
                <a:cs typeface="Poppins" panose="00000500000000000000" pitchFamily="2" charset="-18"/>
              </a:rPr>
              <a:t>, which will be powered by renewable energy sources. </a:t>
            </a:r>
            <a:endParaRPr lang="pl-PL" sz="1600" b="0" strike="noStrike" spc="-1" dirty="0">
              <a:solidFill>
                <a:srgbClr val="000000"/>
              </a:solidFill>
              <a:latin typeface="Poppins" panose="00000500000000000000" pitchFamily="2" charset="-18"/>
              <a:cs typeface="Poppins" panose="00000500000000000000" pitchFamily="2" charset="-18"/>
            </a:endParaRPr>
          </a:p>
          <a:p>
            <a:pPr marL="285840" indent="-285840" algn="just">
              <a:lnSpc>
                <a:spcPct val="150000"/>
              </a:lnSpc>
              <a:buClr>
                <a:srgbClr val="000000"/>
              </a:buClr>
              <a:buFont typeface="Arial"/>
              <a:buChar char="•"/>
            </a:pPr>
            <a:r>
              <a:rPr lang="en-US" sz="1600" b="0" strike="noStrike" spc="-1" dirty="0">
                <a:solidFill>
                  <a:srgbClr val="000000"/>
                </a:solidFill>
                <a:latin typeface="Poppins" panose="00000500000000000000" pitchFamily="2" charset="-18"/>
                <a:cs typeface="Poppins" panose="00000500000000000000" pitchFamily="2" charset="-18"/>
              </a:rPr>
              <a:t>The inaugural data center commenced operations in Estonia in 2022 and is catering to the markets of the Baltic countries. </a:t>
            </a:r>
            <a:endParaRPr lang="pl-PL" sz="1600" b="0" strike="noStrike" spc="-1" dirty="0">
              <a:solidFill>
                <a:srgbClr val="000000"/>
              </a:solidFill>
              <a:latin typeface="Poppins" panose="00000500000000000000" pitchFamily="2" charset="-18"/>
              <a:cs typeface="Poppins" panose="00000500000000000000" pitchFamily="2" charset="-18"/>
            </a:endParaRPr>
          </a:p>
          <a:p>
            <a:pPr marL="285840" indent="-285840" algn="just">
              <a:lnSpc>
                <a:spcPct val="150000"/>
              </a:lnSpc>
              <a:buClr>
                <a:srgbClr val="000000"/>
              </a:buClr>
              <a:buFont typeface="Arial"/>
              <a:buChar char="•"/>
            </a:pPr>
            <a:r>
              <a:rPr lang="en-US" sz="1600" b="0" strike="noStrike" spc="-1" dirty="0" err="1">
                <a:solidFill>
                  <a:srgbClr val="000000"/>
                </a:solidFill>
                <a:latin typeface="Poppins" panose="00000500000000000000" pitchFamily="2" charset="-18"/>
                <a:cs typeface="Poppins" panose="00000500000000000000" pitchFamily="2" charset="-18"/>
              </a:rPr>
              <a:t>Greenergy</a:t>
            </a:r>
            <a:r>
              <a:rPr lang="en-US" sz="1600" b="0" strike="noStrike" spc="-1" dirty="0">
                <a:solidFill>
                  <a:srgbClr val="000000"/>
                </a:solidFill>
                <a:latin typeface="Poppins" panose="00000500000000000000" pitchFamily="2" charset="-18"/>
                <a:cs typeface="Poppins" panose="00000500000000000000" pitchFamily="2" charset="-18"/>
              </a:rPr>
              <a:t> has outlined plans for future projects in Latvia and Lithuania. The </a:t>
            </a:r>
            <a:r>
              <a:rPr lang="en-US" sz="1600" b="1" strike="noStrike" spc="-1" dirty="0">
                <a:solidFill>
                  <a:srgbClr val="0070C0"/>
                </a:solidFill>
                <a:latin typeface="Poppins" panose="00000500000000000000" pitchFamily="2" charset="-18"/>
                <a:cs typeface="Poppins" panose="00000500000000000000" pitchFamily="2" charset="-18"/>
              </a:rPr>
              <a:t>3SI</a:t>
            </a:r>
            <a:r>
              <a:rPr lang="en-US" sz="1600" b="0" strike="noStrike" spc="-1" dirty="0">
                <a:solidFill>
                  <a:srgbClr val="000000"/>
                </a:solidFill>
                <a:latin typeface="Poppins" panose="00000500000000000000" pitchFamily="2" charset="-18"/>
                <a:cs typeface="Poppins" panose="00000500000000000000" pitchFamily="2" charset="-18"/>
              </a:rPr>
              <a:t> region, comprising countries with burgeoning requirements for data processing and storage due to the rapid pace of digitalization, presents a promising opportunity for such initiatives.</a:t>
            </a:r>
            <a:r>
              <a:rPr lang="pl-PL" sz="1600" b="0" strike="noStrike" spc="-1" dirty="0">
                <a:solidFill>
                  <a:srgbClr val="000000"/>
                </a:solidFill>
                <a:latin typeface="Poppins" panose="00000500000000000000" pitchFamily="2" charset="-18"/>
                <a:cs typeface="Poppins" panose="00000500000000000000" pitchFamily="2" charset="-18"/>
              </a:rPr>
              <a:t> </a:t>
            </a:r>
          </a:p>
          <a:p>
            <a:pPr marL="285840" indent="-285840" algn="just">
              <a:lnSpc>
                <a:spcPct val="150000"/>
              </a:lnSpc>
              <a:buClr>
                <a:srgbClr val="000000"/>
              </a:buClr>
              <a:buFont typeface="Arial"/>
              <a:buChar char="•"/>
            </a:pPr>
            <a:r>
              <a:rPr lang="pl-PL" sz="1600" b="0" strike="noStrike" spc="-1" dirty="0">
                <a:solidFill>
                  <a:srgbClr val="000000"/>
                </a:solidFill>
                <a:latin typeface="Poppins" panose="00000500000000000000" pitchFamily="2" charset="-18"/>
                <a:cs typeface="Poppins" panose="00000500000000000000" pitchFamily="2" charset="-18"/>
              </a:rPr>
              <a:t>I</a:t>
            </a:r>
            <a:r>
              <a:rPr lang="en-US" sz="1600" b="0" strike="noStrike" spc="-1" dirty="0">
                <a:solidFill>
                  <a:srgbClr val="000000"/>
                </a:solidFill>
                <a:latin typeface="Poppins" panose="00000500000000000000" pitchFamily="2" charset="-18"/>
                <a:cs typeface="Poppins" panose="00000500000000000000" pitchFamily="2" charset="-18"/>
              </a:rPr>
              <a:t>n 2020, </a:t>
            </a:r>
            <a:r>
              <a:rPr lang="en-US" sz="1600" b="1" strike="noStrike" spc="-1" dirty="0">
                <a:solidFill>
                  <a:srgbClr val="FFC000"/>
                </a:solidFill>
                <a:latin typeface="Poppins" panose="00000500000000000000" pitchFamily="2" charset="-18"/>
                <a:cs typeface="Poppins" panose="00000500000000000000" pitchFamily="2" charset="-18"/>
              </a:rPr>
              <a:t>the Three Seas Initiative Investment Fund </a:t>
            </a:r>
            <a:r>
              <a:rPr lang="en-US" sz="1600" b="0" strike="noStrike" spc="-1" dirty="0">
                <a:solidFill>
                  <a:srgbClr val="000000"/>
                </a:solidFill>
                <a:latin typeface="Poppins" panose="00000500000000000000" pitchFamily="2" charset="-18"/>
                <a:cs typeface="Poppins" panose="00000500000000000000" pitchFamily="2" charset="-18"/>
              </a:rPr>
              <a:t>acquired a controlling interest in </a:t>
            </a:r>
            <a:r>
              <a:rPr lang="en-US" sz="1600" b="0" strike="noStrike" spc="-1" dirty="0" err="1">
                <a:solidFill>
                  <a:srgbClr val="000000"/>
                </a:solidFill>
                <a:latin typeface="Poppins" panose="00000500000000000000" pitchFamily="2" charset="-18"/>
                <a:cs typeface="Poppins" panose="00000500000000000000" pitchFamily="2" charset="-18"/>
              </a:rPr>
              <a:t>Greenergy</a:t>
            </a:r>
            <a:r>
              <a:rPr lang="en-US" sz="1600" b="0" strike="noStrike" spc="-1" dirty="0">
                <a:solidFill>
                  <a:srgbClr val="000000"/>
                </a:solidFill>
                <a:latin typeface="Poppins" panose="00000500000000000000" pitchFamily="2" charset="-18"/>
                <a:cs typeface="Poppins" panose="00000500000000000000" pitchFamily="2" charset="-18"/>
              </a:rPr>
              <a:t>.</a:t>
            </a:r>
            <a:endParaRPr lang="pl-PL" sz="1600" b="0" strike="noStrike" spc="-1" dirty="0">
              <a:solidFill>
                <a:srgbClr val="000000"/>
              </a:solidFill>
              <a:latin typeface="Poppins" panose="00000500000000000000" pitchFamily="2" charset="-18"/>
              <a:cs typeface="Poppins" panose="00000500000000000000" pitchFamily="2" charset="-18"/>
            </a:endParaRPr>
          </a:p>
        </p:txBody>
      </p:sp>
      <p:pic>
        <p:nvPicPr>
          <p:cNvPr id="3074" name="Picture 2" descr="Greenergy Data Centers - Available and Connected!">
            <a:extLst>
              <a:ext uri="{FF2B5EF4-FFF2-40B4-BE49-F238E27FC236}">
                <a16:creationId xmlns:a16="http://schemas.microsoft.com/office/drawing/2014/main" id="{D4BC34B0-94AE-F1CB-16CF-4CA99838E69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86270" y="763780"/>
            <a:ext cx="2160728" cy="113438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
        <p:nvSpPr>
          <p:cNvPr id="3" name="pole tekstowe 2">
            <a:extLst>
              <a:ext uri="{FF2B5EF4-FFF2-40B4-BE49-F238E27FC236}">
                <a16:creationId xmlns:a16="http://schemas.microsoft.com/office/drawing/2014/main" id="{6DADA438-43E0-0720-8A75-15B37E0EC39E}"/>
              </a:ext>
            </a:extLst>
          </p:cNvPr>
          <p:cNvSpPr txBox="1"/>
          <p:nvPr/>
        </p:nvSpPr>
        <p:spPr>
          <a:xfrm>
            <a:off x="1580040" y="5918430"/>
            <a:ext cx="9031920" cy="523220"/>
          </a:xfrm>
          <a:prstGeom prst="rect">
            <a:avLst/>
          </a:prstGeom>
          <a:noFill/>
        </p:spPr>
        <p:txBody>
          <a:bodyPr wrap="square">
            <a:spAutoFit/>
          </a:bodyPr>
          <a:lstStyle/>
          <a:p>
            <a:r>
              <a:rPr lang="pl-PL" sz="1400" b="1" dirty="0" err="1">
                <a:latin typeface="Poppins" panose="00000500000000000000" pitchFamily="2" charset="-18"/>
                <a:cs typeface="Poppins" panose="00000500000000000000" pitchFamily="2" charset="-18"/>
              </a:rPr>
              <a:t>Website</a:t>
            </a:r>
            <a:r>
              <a:rPr lang="pl-PL" sz="1400" dirty="0">
                <a:latin typeface="Poppins" panose="00000500000000000000" pitchFamily="2" charset="-18"/>
                <a:cs typeface="Poppins" panose="00000500000000000000" pitchFamily="2" charset="-18"/>
              </a:rPr>
              <a:t>: </a:t>
            </a:r>
            <a:r>
              <a:rPr lang="en-US" sz="1400" dirty="0">
                <a:latin typeface="Poppins" panose="00000500000000000000" pitchFamily="2" charset="-18"/>
                <a:cs typeface="Poppins" panose="00000500000000000000" pitchFamily="2" charset="-18"/>
                <a:hlinkClick r:id="rId3"/>
              </a:rPr>
              <a:t>https://www.greenergydatacenters.com/</a:t>
            </a:r>
            <a:endParaRPr lang="pl-PL" sz="1400" dirty="0">
              <a:latin typeface="Poppins" panose="00000500000000000000" pitchFamily="2" charset="-18"/>
              <a:cs typeface="Poppins" panose="00000500000000000000" pitchFamily="2" charset="-18"/>
            </a:endParaRPr>
          </a:p>
          <a:p>
            <a:r>
              <a:rPr lang="pl-PL" sz="1400" b="1" dirty="0" err="1">
                <a:latin typeface="Poppins" panose="00000500000000000000" pitchFamily="2" charset="-18"/>
                <a:cs typeface="Poppins" panose="00000500000000000000" pitchFamily="2" charset="-18"/>
              </a:rPr>
              <a:t>See</a:t>
            </a:r>
            <a:r>
              <a:rPr lang="pl-PL" sz="1400" b="1" dirty="0">
                <a:latin typeface="Poppins" panose="00000500000000000000" pitchFamily="2" charset="-18"/>
                <a:cs typeface="Poppins" panose="00000500000000000000" pitchFamily="2" charset="-18"/>
              </a:rPr>
              <a:t> </a:t>
            </a:r>
            <a:r>
              <a:rPr lang="pl-PL" sz="1400" b="1" dirty="0" err="1">
                <a:latin typeface="Poppins" panose="00000500000000000000" pitchFamily="2" charset="-18"/>
                <a:cs typeface="Poppins" panose="00000500000000000000" pitchFamily="2" charset="-18"/>
              </a:rPr>
              <a:t>also</a:t>
            </a:r>
            <a:r>
              <a:rPr lang="pl-PL" sz="1400" dirty="0">
                <a:latin typeface="Poppins" panose="00000500000000000000" pitchFamily="2" charset="-18"/>
                <a:cs typeface="Poppins" panose="00000500000000000000" pitchFamily="2" charset="-18"/>
              </a:rPr>
              <a:t>: https://www.amberinfrastructure.com/sectors/case-studies/greenergy-data-centers</a:t>
            </a:r>
            <a:r>
              <a:rPr lang="en-US" sz="1400" dirty="0">
                <a:latin typeface="Poppins" panose="00000500000000000000" pitchFamily="2" charset="-18"/>
                <a:cs typeface="Poppins" panose="00000500000000000000" pitchFamily="2" charset="-18"/>
              </a:rPr>
              <a:t> </a:t>
            </a:r>
          </a:p>
        </p:txBody>
      </p:sp>
      <p:sp>
        <p:nvSpPr>
          <p:cNvPr id="2" name="pole tekstowe 1">
            <a:extLst>
              <a:ext uri="{FF2B5EF4-FFF2-40B4-BE49-F238E27FC236}">
                <a16:creationId xmlns:a16="http://schemas.microsoft.com/office/drawing/2014/main" id="{08271C62-D9DF-9A4F-EC60-F6293F55E449}"/>
              </a:ext>
            </a:extLst>
          </p:cNvPr>
          <p:cNvSpPr txBox="1"/>
          <p:nvPr/>
        </p:nvSpPr>
        <p:spPr>
          <a:xfrm>
            <a:off x="1580040" y="6485621"/>
            <a:ext cx="10957002" cy="246221"/>
          </a:xfrm>
          <a:prstGeom prst="rect">
            <a:avLst/>
          </a:prstGeom>
          <a:noFill/>
        </p:spPr>
        <p:txBody>
          <a:bodyPr wrap="square" rtlCol="0">
            <a:spAutoFit/>
          </a:bodyPr>
          <a:lstStyle/>
          <a:p>
            <a:r>
              <a:rPr lang="pl-PL" sz="1000" i="1" dirty="0">
                <a:latin typeface="Poppins" panose="00000500000000000000" pitchFamily="2" charset="-18"/>
                <a:cs typeface="Poppins" panose="00000500000000000000" pitchFamily="2" charset="-18"/>
              </a:rPr>
              <a:t>Source: https://3seas.eu/media/news/second-investment-by-three-seas-fund-announced</a:t>
            </a:r>
            <a:endParaRPr lang="en-US" sz="1000" i="1" dirty="0">
              <a:latin typeface="Poppins" panose="00000500000000000000" pitchFamily="2" charset="-18"/>
              <a:cs typeface="Poppins" panose="00000500000000000000" pitchFamily="2" charset="-18"/>
            </a:endParaRPr>
          </a:p>
        </p:txBody>
      </p:sp>
    </p:spTree>
    <p:extLst>
      <p:ext uri="{BB962C8B-B14F-4D97-AF65-F5344CB8AC3E}">
        <p14:creationId xmlns:p14="http://schemas.microsoft.com/office/powerpoint/2010/main" val="41283810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pole tekstowe 2"/>
          <p:cNvSpPr/>
          <p:nvPr/>
        </p:nvSpPr>
        <p:spPr>
          <a:xfrm>
            <a:off x="1743839" y="615816"/>
            <a:ext cx="8653925" cy="754971"/>
          </a:xfrm>
          <a:prstGeom prst="rect">
            <a:avLst/>
          </a:prstGeom>
          <a:noFill/>
          <a:ln w="0">
            <a:noFill/>
          </a:ln>
        </p:spPr>
        <p:style>
          <a:lnRef idx="0">
            <a:scrgbClr r="0" g="0" b="0"/>
          </a:lnRef>
          <a:fillRef idx="0">
            <a:scrgbClr r="0" g="0" b="0"/>
          </a:fillRef>
          <a:effectRef idx="0">
            <a:scrgbClr r="0" g="0" b="0"/>
          </a:effectRef>
          <a:fontRef idx="minor"/>
        </p:style>
        <p:txBody>
          <a:bodyPr wrap="square" lIns="90000" tIns="45000" rIns="90000" bIns="45000" anchor="t">
            <a:spAutoFit/>
          </a:bodyPr>
          <a:lstStyle/>
          <a:p>
            <a:pPr defTabSz="914400">
              <a:lnSpc>
                <a:spcPct val="150000"/>
              </a:lnSpc>
            </a:pPr>
            <a:r>
              <a:rPr lang="en-US" sz="3200" b="1" strike="noStrike" spc="-1" dirty="0">
                <a:solidFill>
                  <a:srgbClr val="000000"/>
                </a:solidFill>
                <a:latin typeface="Poppins" panose="00000500000000000000" pitchFamily="2" charset="-18"/>
                <a:cs typeface="Poppins" panose="00000500000000000000" pitchFamily="2" charset="-18"/>
              </a:rPr>
              <a:t>Investment in </a:t>
            </a:r>
            <a:r>
              <a:rPr lang="en-US" sz="3200" b="1" strike="noStrike" spc="-1" dirty="0" err="1">
                <a:solidFill>
                  <a:srgbClr val="000000"/>
                </a:solidFill>
                <a:latin typeface="Poppins" panose="00000500000000000000" pitchFamily="2" charset="-18"/>
                <a:cs typeface="Poppins" panose="00000500000000000000" pitchFamily="2" charset="-18"/>
              </a:rPr>
              <a:t>Enery</a:t>
            </a:r>
            <a:r>
              <a:rPr lang="en-US" sz="3200" b="1" strike="noStrike" spc="-1" dirty="0">
                <a:solidFill>
                  <a:srgbClr val="000000"/>
                </a:solidFill>
                <a:latin typeface="Poppins" panose="00000500000000000000" pitchFamily="2" charset="-18"/>
                <a:cs typeface="Poppins" panose="00000500000000000000" pitchFamily="2" charset="-18"/>
              </a:rPr>
              <a:t> Development GmbH</a:t>
            </a:r>
            <a:endParaRPr lang="pl-PL" sz="3200" b="1" strike="noStrike" spc="-1" dirty="0">
              <a:solidFill>
                <a:srgbClr val="000000"/>
              </a:solidFill>
              <a:latin typeface="Poppins" panose="00000500000000000000" pitchFamily="2" charset="-18"/>
              <a:cs typeface="Poppins" panose="00000500000000000000" pitchFamily="2" charset="-18"/>
            </a:endParaRPr>
          </a:p>
        </p:txBody>
      </p:sp>
      <p:sp>
        <p:nvSpPr>
          <p:cNvPr id="101" name="Prostokąt 135"/>
          <p:cNvSpPr/>
          <p:nvPr/>
        </p:nvSpPr>
        <p:spPr>
          <a:xfrm>
            <a:off x="720000" y="576000"/>
            <a:ext cx="860040" cy="860040"/>
          </a:xfrm>
          <a:prstGeom prst="rect">
            <a:avLst/>
          </a:prstGeom>
          <a:solidFill>
            <a:srgbClr val="5BA1D3"/>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tabLst>
                <a:tab pos="0" algn="l"/>
              </a:tabLst>
            </a:pPr>
            <a:endParaRPr lang="pl-PL" sz="1800" b="0" strike="noStrike" spc="-1">
              <a:solidFill>
                <a:srgbClr val="000000"/>
              </a:solidFill>
              <a:latin typeface="Arial"/>
              <a:ea typeface="DejaVu Sans"/>
            </a:endParaRPr>
          </a:p>
        </p:txBody>
      </p:sp>
      <p:sp>
        <p:nvSpPr>
          <p:cNvPr id="102" name="pole tekstowe 8"/>
          <p:cNvSpPr/>
          <p:nvPr/>
        </p:nvSpPr>
        <p:spPr>
          <a:xfrm>
            <a:off x="1580040" y="1796520"/>
            <a:ext cx="8250840" cy="2960126"/>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285840" indent="-285840" algn="just" defTabSz="914400">
              <a:lnSpc>
                <a:spcPct val="150000"/>
              </a:lnSpc>
              <a:buClr>
                <a:srgbClr val="000000"/>
              </a:buClr>
              <a:buFont typeface="Arial"/>
              <a:buChar char="•"/>
            </a:pPr>
            <a:r>
              <a:rPr lang="en-US" sz="1800" b="1" strike="noStrike" spc="-1" dirty="0">
                <a:solidFill>
                  <a:srgbClr val="FFC000"/>
                </a:solidFill>
                <a:latin typeface="Poppins" panose="00000500000000000000" pitchFamily="2" charset="-18"/>
                <a:cs typeface="Poppins" panose="00000500000000000000" pitchFamily="2" charset="-18"/>
              </a:rPr>
              <a:t>The </a:t>
            </a:r>
            <a:r>
              <a:rPr lang="pl-PL" sz="1800" b="1" strike="noStrike" spc="-1" dirty="0">
                <a:solidFill>
                  <a:srgbClr val="FFC000"/>
                </a:solidFill>
                <a:latin typeface="Poppins" panose="00000500000000000000" pitchFamily="2" charset="-18"/>
                <a:cs typeface="Poppins" panose="00000500000000000000" pitchFamily="2" charset="-18"/>
              </a:rPr>
              <a:t>F</a:t>
            </a:r>
            <a:r>
              <a:rPr lang="en-US" sz="1800" b="1" strike="noStrike" spc="-1" dirty="0">
                <a:solidFill>
                  <a:srgbClr val="FFC000"/>
                </a:solidFill>
                <a:latin typeface="Poppins" panose="00000500000000000000" pitchFamily="2" charset="-18"/>
                <a:cs typeface="Poppins" panose="00000500000000000000" pitchFamily="2" charset="-18"/>
              </a:rPr>
              <a:t>und </a:t>
            </a:r>
            <a:r>
              <a:rPr lang="en-US" sz="1800" b="0" strike="noStrike" spc="-1" dirty="0">
                <a:latin typeface="Poppins" panose="00000500000000000000" pitchFamily="2" charset="-18"/>
                <a:cs typeface="Poppins" panose="00000500000000000000" pitchFamily="2" charset="-18"/>
              </a:rPr>
              <a:t>has recently obtained a share in</a:t>
            </a:r>
            <a:r>
              <a:rPr lang="pl-PL" sz="1800" b="0" strike="noStrike" spc="-1" dirty="0">
                <a:latin typeface="Poppins" panose="00000500000000000000" pitchFamily="2" charset="-18"/>
                <a:cs typeface="Poppins" panose="00000500000000000000" pitchFamily="2" charset="-18"/>
              </a:rPr>
              <a:t> </a:t>
            </a:r>
            <a:r>
              <a:rPr lang="en-US" sz="1800" b="0" strike="noStrike" spc="-1" dirty="0" err="1">
                <a:latin typeface="Poppins" panose="00000500000000000000" pitchFamily="2" charset="-18"/>
                <a:cs typeface="Poppins" panose="00000500000000000000" pitchFamily="2" charset="-18"/>
              </a:rPr>
              <a:t>Enery</a:t>
            </a:r>
            <a:r>
              <a:rPr lang="en-US" sz="1800" b="0" strike="noStrike" spc="-1" dirty="0">
                <a:latin typeface="Poppins" panose="00000500000000000000" pitchFamily="2" charset="-18"/>
                <a:cs typeface="Poppins" panose="00000500000000000000" pitchFamily="2" charset="-18"/>
              </a:rPr>
              <a:t> Development, a company that owns and operates solar power facilities located in three countries participating in </a:t>
            </a:r>
            <a:r>
              <a:rPr lang="en-US" sz="1800" b="1" strike="noStrike" spc="-1" dirty="0">
                <a:solidFill>
                  <a:srgbClr val="0070C0"/>
                </a:solidFill>
                <a:latin typeface="Poppins" panose="00000500000000000000" pitchFamily="2" charset="-18"/>
                <a:cs typeface="Poppins" panose="00000500000000000000" pitchFamily="2" charset="-18"/>
              </a:rPr>
              <a:t>the Three Seas Initiative</a:t>
            </a:r>
            <a:r>
              <a:rPr lang="en-US" sz="1800" b="0" strike="noStrike" spc="-1" dirty="0">
                <a:latin typeface="Poppins" panose="00000500000000000000" pitchFamily="2" charset="-18"/>
                <a:cs typeface="Poppins" panose="00000500000000000000" pitchFamily="2" charset="-18"/>
              </a:rPr>
              <a:t>, namely Bulgaria, Romania, and Austria. </a:t>
            </a:r>
            <a:endParaRPr lang="pl-PL" sz="1800" b="0" strike="noStrike" spc="-1" dirty="0">
              <a:latin typeface="Poppins" panose="00000500000000000000" pitchFamily="2" charset="-18"/>
              <a:cs typeface="Poppins" panose="00000500000000000000" pitchFamily="2" charset="-18"/>
            </a:endParaRPr>
          </a:p>
          <a:p>
            <a:pPr marL="285840" indent="-285840" algn="just" defTabSz="914400">
              <a:lnSpc>
                <a:spcPct val="150000"/>
              </a:lnSpc>
              <a:buClr>
                <a:srgbClr val="000000"/>
              </a:buClr>
              <a:buFont typeface="Arial"/>
              <a:buChar char="•"/>
            </a:pPr>
            <a:r>
              <a:rPr lang="en-US" sz="1800" b="0" strike="noStrike" spc="-1" dirty="0" err="1">
                <a:latin typeface="Poppins" panose="00000500000000000000" pitchFamily="2" charset="-18"/>
                <a:cs typeface="Poppins" panose="00000500000000000000" pitchFamily="2" charset="-18"/>
              </a:rPr>
              <a:t>Enery</a:t>
            </a:r>
            <a:r>
              <a:rPr lang="en-US" sz="1800" b="0" strike="noStrike" spc="-1" dirty="0">
                <a:latin typeface="Poppins" panose="00000500000000000000" pitchFamily="2" charset="-18"/>
                <a:cs typeface="Poppins" panose="00000500000000000000" pitchFamily="2" charset="-18"/>
              </a:rPr>
              <a:t> Development specializes in the acquisition, development, construction, and management of renewable energy plants in Central Europe."</a:t>
            </a:r>
            <a:endParaRPr lang="pl-PL" sz="1800" b="0" strike="noStrike" spc="-1" dirty="0">
              <a:latin typeface="Poppins" panose="00000500000000000000" pitchFamily="2" charset="-18"/>
              <a:cs typeface="Poppins" panose="00000500000000000000" pitchFamily="2" charset="-18"/>
            </a:endParaRPr>
          </a:p>
        </p:txBody>
      </p:sp>
      <p:pic>
        <p:nvPicPr>
          <p:cNvPr id="1026" name="Picture 2" descr="Enery | LinkedIn">
            <a:extLst>
              <a:ext uri="{FF2B5EF4-FFF2-40B4-BE49-F238E27FC236}">
                <a16:creationId xmlns:a16="http://schemas.microsoft.com/office/drawing/2014/main" id="{63BB8465-7D3E-7610-C087-5EED69DEE6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94679" y="1337423"/>
            <a:ext cx="1905000" cy="1905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
        <p:nvSpPr>
          <p:cNvPr id="3" name="pole tekstowe 2">
            <a:extLst>
              <a:ext uri="{FF2B5EF4-FFF2-40B4-BE49-F238E27FC236}">
                <a16:creationId xmlns:a16="http://schemas.microsoft.com/office/drawing/2014/main" id="{52A6DC8C-5E36-2D3A-465E-8E91ECF54970}"/>
              </a:ext>
            </a:extLst>
          </p:cNvPr>
          <p:cNvSpPr txBox="1"/>
          <p:nvPr/>
        </p:nvSpPr>
        <p:spPr>
          <a:xfrm>
            <a:off x="1743838" y="5117126"/>
            <a:ext cx="8474817" cy="523220"/>
          </a:xfrm>
          <a:prstGeom prst="rect">
            <a:avLst/>
          </a:prstGeom>
          <a:noFill/>
        </p:spPr>
        <p:txBody>
          <a:bodyPr wrap="square">
            <a:spAutoFit/>
          </a:bodyPr>
          <a:lstStyle/>
          <a:p>
            <a:r>
              <a:rPr lang="pl-PL" sz="1400" b="1" dirty="0" err="1">
                <a:latin typeface="Poppins" panose="00000500000000000000" pitchFamily="2" charset="-18"/>
                <a:cs typeface="Poppins" panose="00000500000000000000" pitchFamily="2" charset="-18"/>
              </a:rPr>
              <a:t>Website</a:t>
            </a:r>
            <a:r>
              <a:rPr lang="pl-PL" sz="1400" dirty="0">
                <a:latin typeface="Poppins" panose="00000500000000000000" pitchFamily="2" charset="-18"/>
                <a:cs typeface="Poppins" panose="00000500000000000000" pitchFamily="2" charset="-18"/>
              </a:rPr>
              <a:t>: </a:t>
            </a:r>
            <a:r>
              <a:rPr lang="en-US" sz="1400" dirty="0">
                <a:latin typeface="Poppins" panose="00000500000000000000" pitchFamily="2" charset="-18"/>
                <a:cs typeface="Poppins" panose="00000500000000000000" pitchFamily="2" charset="-18"/>
                <a:hlinkClick r:id="rId3"/>
              </a:rPr>
              <a:t>https://enery.energy/en/home/</a:t>
            </a:r>
            <a:endParaRPr lang="pl-PL" sz="1400" dirty="0">
              <a:latin typeface="Poppins" panose="00000500000000000000" pitchFamily="2" charset="-18"/>
              <a:cs typeface="Poppins" panose="00000500000000000000" pitchFamily="2" charset="-18"/>
            </a:endParaRPr>
          </a:p>
          <a:p>
            <a:r>
              <a:rPr lang="pl-PL" sz="1400" b="1" dirty="0" err="1">
                <a:latin typeface="Poppins" panose="00000500000000000000" pitchFamily="2" charset="-18"/>
                <a:cs typeface="Poppins" panose="00000500000000000000" pitchFamily="2" charset="-18"/>
              </a:rPr>
              <a:t>See</a:t>
            </a:r>
            <a:r>
              <a:rPr lang="pl-PL" sz="1400" b="1" dirty="0">
                <a:latin typeface="Poppins" panose="00000500000000000000" pitchFamily="2" charset="-18"/>
                <a:cs typeface="Poppins" panose="00000500000000000000" pitchFamily="2" charset="-18"/>
              </a:rPr>
              <a:t> </a:t>
            </a:r>
            <a:r>
              <a:rPr lang="pl-PL" sz="1400" b="1" dirty="0" err="1">
                <a:latin typeface="Poppins" panose="00000500000000000000" pitchFamily="2" charset="-18"/>
                <a:cs typeface="Poppins" panose="00000500000000000000" pitchFamily="2" charset="-18"/>
              </a:rPr>
              <a:t>also</a:t>
            </a:r>
            <a:r>
              <a:rPr lang="pl-PL" sz="1400" b="1" dirty="0">
                <a:latin typeface="Poppins" panose="00000500000000000000" pitchFamily="2" charset="-18"/>
                <a:cs typeface="Poppins" panose="00000500000000000000" pitchFamily="2" charset="-18"/>
              </a:rPr>
              <a:t>: </a:t>
            </a:r>
            <a:r>
              <a:rPr lang="pl-PL" sz="1400" dirty="0">
                <a:latin typeface="Poppins" panose="00000500000000000000" pitchFamily="2" charset="-18"/>
                <a:cs typeface="Poppins" panose="00000500000000000000" pitchFamily="2" charset="-18"/>
              </a:rPr>
              <a:t>https://www.amberinfrastructure.com/sectors/case-studies/enery</a:t>
            </a:r>
            <a:endParaRPr lang="en-US" sz="1400" dirty="0">
              <a:latin typeface="Poppins" panose="00000500000000000000" pitchFamily="2" charset="-18"/>
              <a:cs typeface="Poppins" panose="00000500000000000000" pitchFamily="2" charset="-18"/>
            </a:endParaRPr>
          </a:p>
        </p:txBody>
      </p:sp>
      <p:sp>
        <p:nvSpPr>
          <p:cNvPr id="2" name="pole tekstowe 1">
            <a:extLst>
              <a:ext uri="{FF2B5EF4-FFF2-40B4-BE49-F238E27FC236}">
                <a16:creationId xmlns:a16="http://schemas.microsoft.com/office/drawing/2014/main" id="{F558D0ED-561D-4187-E828-645C884E7D08}"/>
              </a:ext>
            </a:extLst>
          </p:cNvPr>
          <p:cNvSpPr txBox="1"/>
          <p:nvPr/>
        </p:nvSpPr>
        <p:spPr>
          <a:xfrm>
            <a:off x="1743840" y="6475126"/>
            <a:ext cx="10689996" cy="246221"/>
          </a:xfrm>
          <a:prstGeom prst="rect">
            <a:avLst/>
          </a:prstGeom>
          <a:noFill/>
        </p:spPr>
        <p:txBody>
          <a:bodyPr wrap="square" rtlCol="0">
            <a:spAutoFit/>
          </a:bodyPr>
          <a:lstStyle/>
          <a:p>
            <a:r>
              <a:rPr lang="pl-PL" sz="1000" b="1" i="1" dirty="0">
                <a:solidFill>
                  <a:srgbClr val="002060"/>
                </a:solidFill>
                <a:latin typeface="Poppins" panose="00000500000000000000" pitchFamily="2" charset="-18"/>
                <a:cs typeface="Poppins" panose="00000500000000000000" pitchFamily="2" charset="-18"/>
              </a:rPr>
              <a:t>Source</a:t>
            </a:r>
            <a:r>
              <a:rPr lang="pl-PL" sz="1000" i="1" dirty="0">
                <a:latin typeface="Poppins" panose="00000500000000000000" pitchFamily="2" charset="-18"/>
                <a:cs typeface="Poppins" panose="00000500000000000000" pitchFamily="2" charset="-18"/>
              </a:rPr>
              <a:t>: https://3seas.eu/media/news/third-investment-by-three-seas-fund-announced</a:t>
            </a:r>
            <a:endParaRPr lang="en-US" sz="1000" i="1" dirty="0">
              <a:latin typeface="Poppins" panose="00000500000000000000" pitchFamily="2" charset="-18"/>
              <a:cs typeface="Poppins" panose="00000500000000000000" pitchFamily="2" charset="-18"/>
            </a:endParaRPr>
          </a:p>
        </p:txBody>
      </p:sp>
    </p:spTree>
    <p:extLst>
      <p:ext uri="{BB962C8B-B14F-4D97-AF65-F5344CB8AC3E}">
        <p14:creationId xmlns:p14="http://schemas.microsoft.com/office/powerpoint/2010/main" val="38642342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pole tekstowe 2"/>
          <p:cNvSpPr/>
          <p:nvPr/>
        </p:nvSpPr>
        <p:spPr>
          <a:xfrm>
            <a:off x="1743840" y="775800"/>
            <a:ext cx="8557920" cy="583321"/>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defTabSz="914400">
              <a:lnSpc>
                <a:spcPct val="100000"/>
              </a:lnSpc>
            </a:pPr>
            <a:r>
              <a:rPr lang="en-US" sz="3200" b="1" strike="noStrike" spc="-1" dirty="0">
                <a:solidFill>
                  <a:srgbClr val="000000"/>
                </a:solidFill>
                <a:latin typeface="Poppins" panose="00000500000000000000" pitchFamily="2" charset="-18"/>
                <a:cs typeface="Poppins" panose="00000500000000000000" pitchFamily="2" charset="-18"/>
              </a:rPr>
              <a:t>Investment in </a:t>
            </a:r>
            <a:r>
              <a:rPr lang="pl-PL" sz="3200" b="1" strike="noStrike" spc="-1" dirty="0">
                <a:solidFill>
                  <a:srgbClr val="000000"/>
                </a:solidFill>
                <a:latin typeface="Poppins" panose="00000500000000000000" pitchFamily="2" charset="-18"/>
                <a:cs typeface="Poppins" panose="00000500000000000000" pitchFamily="2" charset="-18"/>
              </a:rPr>
              <a:t>BMF Port </a:t>
            </a:r>
            <a:r>
              <a:rPr lang="pl-PL" sz="3200" b="1" strike="noStrike" spc="-1" dirty="0" err="1">
                <a:solidFill>
                  <a:srgbClr val="000000"/>
                </a:solidFill>
                <a:latin typeface="Poppins" panose="00000500000000000000" pitchFamily="2" charset="-18"/>
                <a:cs typeface="Poppins" panose="00000500000000000000" pitchFamily="2" charset="-18"/>
              </a:rPr>
              <a:t>Burgas</a:t>
            </a:r>
            <a:endParaRPr lang="pl-PL" sz="3200" b="1" strike="noStrike" spc="-1" dirty="0">
              <a:solidFill>
                <a:srgbClr val="000000"/>
              </a:solidFill>
              <a:latin typeface="Poppins" panose="00000500000000000000" pitchFamily="2" charset="-18"/>
              <a:cs typeface="Poppins" panose="00000500000000000000" pitchFamily="2" charset="-18"/>
            </a:endParaRPr>
          </a:p>
        </p:txBody>
      </p:sp>
      <p:sp>
        <p:nvSpPr>
          <p:cNvPr id="90" name="Prostokąt 135"/>
          <p:cNvSpPr/>
          <p:nvPr/>
        </p:nvSpPr>
        <p:spPr>
          <a:xfrm>
            <a:off x="720000" y="576000"/>
            <a:ext cx="860040" cy="860040"/>
          </a:xfrm>
          <a:prstGeom prst="rect">
            <a:avLst/>
          </a:prstGeom>
          <a:solidFill>
            <a:srgbClr val="5BA1D3"/>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tabLst>
                <a:tab pos="0" algn="l"/>
              </a:tabLst>
            </a:pPr>
            <a:endParaRPr lang="pl-PL" sz="1800" b="0" strike="noStrike" spc="-1">
              <a:solidFill>
                <a:srgbClr val="000000"/>
              </a:solidFill>
              <a:latin typeface="Arial"/>
              <a:ea typeface="DejaVu Sans"/>
            </a:endParaRPr>
          </a:p>
        </p:txBody>
      </p:sp>
      <p:sp>
        <p:nvSpPr>
          <p:cNvPr id="91" name="pole tekstowe 8"/>
          <p:cNvSpPr/>
          <p:nvPr/>
        </p:nvSpPr>
        <p:spPr>
          <a:xfrm>
            <a:off x="1580040" y="1948937"/>
            <a:ext cx="7583760" cy="3375624"/>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285750" indent="-285750" algn="just" defTabSz="914400">
              <a:lnSpc>
                <a:spcPct val="150000"/>
              </a:lnSpc>
              <a:buFont typeface="Arial" panose="020B0604020202020204" pitchFamily="34" charset="0"/>
              <a:buChar char="•"/>
            </a:pPr>
            <a:r>
              <a:rPr lang="pl-PL" sz="1800" b="0" strike="noStrike" spc="-1" dirty="0">
                <a:solidFill>
                  <a:srgbClr val="000000"/>
                </a:solidFill>
                <a:latin typeface="Poppins" panose="00000500000000000000" pitchFamily="2" charset="-18"/>
                <a:cs typeface="Poppins" panose="00000500000000000000" pitchFamily="2" charset="-18"/>
              </a:rPr>
              <a:t>BMF Port </a:t>
            </a:r>
            <a:r>
              <a:rPr lang="en-US" sz="1800" b="0" strike="noStrike" spc="-1" dirty="0">
                <a:solidFill>
                  <a:srgbClr val="000000"/>
                </a:solidFill>
                <a:latin typeface="Poppins" panose="00000500000000000000" pitchFamily="2" charset="-18"/>
                <a:cs typeface="Poppins" panose="00000500000000000000" pitchFamily="2" charset="-18"/>
              </a:rPr>
              <a:t>Burgas, situated on the Black Sea in Bulgaria, has recently seen a minority stake in its port operator BMF acquired by </a:t>
            </a:r>
            <a:r>
              <a:rPr lang="en-US" sz="1800" b="1" strike="noStrike" spc="-1" dirty="0">
                <a:solidFill>
                  <a:srgbClr val="FFC000"/>
                </a:solidFill>
                <a:latin typeface="Poppins" panose="00000500000000000000" pitchFamily="2" charset="-18"/>
                <a:cs typeface="Poppins" panose="00000500000000000000" pitchFamily="2" charset="-18"/>
              </a:rPr>
              <a:t>3SIIF</a:t>
            </a:r>
            <a:r>
              <a:rPr lang="en-US" sz="1800" b="0" strike="noStrike" spc="-1" dirty="0">
                <a:solidFill>
                  <a:srgbClr val="000000"/>
                </a:solidFill>
                <a:latin typeface="Poppins" panose="00000500000000000000" pitchFamily="2" charset="-18"/>
                <a:cs typeface="Poppins" panose="00000500000000000000" pitchFamily="2" charset="-18"/>
              </a:rPr>
              <a:t> in 2022. This acquisition has provided the port with secure financing, fostering its development. </a:t>
            </a:r>
            <a:endParaRPr lang="pl-PL" sz="1800" b="0" strike="noStrike" spc="-1" dirty="0">
              <a:solidFill>
                <a:srgbClr val="000000"/>
              </a:solidFill>
              <a:latin typeface="Poppins" panose="00000500000000000000" pitchFamily="2" charset="-18"/>
              <a:cs typeface="Poppins" panose="00000500000000000000" pitchFamily="2" charset="-18"/>
            </a:endParaRPr>
          </a:p>
          <a:p>
            <a:pPr marL="285750" indent="-285750" algn="just" defTabSz="914400">
              <a:lnSpc>
                <a:spcPct val="150000"/>
              </a:lnSpc>
              <a:buFont typeface="Arial" panose="020B0604020202020204" pitchFamily="34" charset="0"/>
              <a:buChar char="•"/>
            </a:pPr>
            <a:r>
              <a:rPr lang="en-US" sz="1800" b="0" strike="noStrike" spc="-1" dirty="0">
                <a:solidFill>
                  <a:srgbClr val="000000"/>
                </a:solidFill>
                <a:latin typeface="Poppins" panose="00000500000000000000" pitchFamily="2" charset="-18"/>
                <a:cs typeface="Poppins" panose="00000500000000000000" pitchFamily="2" charset="-18"/>
              </a:rPr>
              <a:t>As a result, </a:t>
            </a:r>
            <a:r>
              <a:rPr lang="pl-PL" sz="1800" b="0" strike="noStrike" spc="-1" dirty="0">
                <a:solidFill>
                  <a:srgbClr val="000000"/>
                </a:solidFill>
                <a:latin typeface="Poppins" panose="00000500000000000000" pitchFamily="2" charset="-18"/>
                <a:cs typeface="Poppins" panose="00000500000000000000" pitchFamily="2" charset="-18"/>
              </a:rPr>
              <a:t>BMF Port </a:t>
            </a:r>
            <a:r>
              <a:rPr lang="pl-PL" sz="1800" b="0" strike="noStrike" spc="-1" dirty="0" err="1">
                <a:solidFill>
                  <a:srgbClr val="000000"/>
                </a:solidFill>
                <a:latin typeface="Poppins" panose="00000500000000000000" pitchFamily="2" charset="-18"/>
                <a:cs typeface="Poppins" panose="00000500000000000000" pitchFamily="2" charset="-18"/>
              </a:rPr>
              <a:t>Burgas</a:t>
            </a:r>
            <a:r>
              <a:rPr lang="en-US" sz="1800" b="0" strike="noStrike" spc="-1" dirty="0">
                <a:solidFill>
                  <a:srgbClr val="000000"/>
                </a:solidFill>
                <a:latin typeface="Poppins" panose="00000500000000000000" pitchFamily="2" charset="-18"/>
                <a:cs typeface="Poppins" panose="00000500000000000000" pitchFamily="2" charset="-18"/>
              </a:rPr>
              <a:t> stands to enhance the connections of the </a:t>
            </a:r>
            <a:r>
              <a:rPr lang="en-US" sz="1800" b="1" strike="noStrike" spc="-1" dirty="0">
                <a:solidFill>
                  <a:srgbClr val="0070C0"/>
                </a:solidFill>
                <a:latin typeface="Poppins" panose="00000500000000000000" pitchFamily="2" charset="-18"/>
                <a:cs typeface="Poppins" panose="00000500000000000000" pitchFamily="2" charset="-18"/>
              </a:rPr>
              <a:t>3SI</a:t>
            </a:r>
            <a:r>
              <a:rPr lang="en-US" sz="1800" b="0" strike="noStrike" spc="-1" dirty="0">
                <a:solidFill>
                  <a:srgbClr val="000000"/>
                </a:solidFill>
                <a:latin typeface="Poppins" panose="00000500000000000000" pitchFamily="2" charset="-18"/>
                <a:cs typeface="Poppins" panose="00000500000000000000" pitchFamily="2" charset="-18"/>
              </a:rPr>
              <a:t> region with Central Asia and the Middle East, offering significant potential for growth and development in the region.</a:t>
            </a:r>
            <a:endParaRPr lang="pl-PL" sz="1800" b="0" strike="noStrike" spc="-1" dirty="0">
              <a:solidFill>
                <a:srgbClr val="000000"/>
              </a:solidFill>
              <a:latin typeface="Poppins" panose="00000500000000000000" pitchFamily="2" charset="-18"/>
              <a:cs typeface="Poppins" panose="00000500000000000000" pitchFamily="2" charset="-18"/>
            </a:endParaRPr>
          </a:p>
        </p:txBody>
      </p:sp>
      <p:sp>
        <p:nvSpPr>
          <p:cNvPr id="93" name="Obraz 4"/>
          <p:cNvSpPr/>
          <p:nvPr/>
        </p:nvSpPr>
        <p:spPr>
          <a:xfrm>
            <a:off x="9268200" y="434160"/>
            <a:ext cx="2068560" cy="2005200"/>
          </a:xfrm>
          <a:prstGeom prst="ellipse">
            <a:avLst/>
          </a:prstGeom>
          <a:blipFill rotWithShape="0">
            <a:blip r:embed="rId2"/>
            <a:srcRect/>
            <a:stretch/>
          </a:blipFill>
          <a:ln w="63500" cap="rnd">
            <a:solidFill>
              <a:srgbClr val="333333"/>
            </a:solidFill>
            <a:round/>
          </a:ln>
          <a:scene3d>
            <a:camera prst="orthographicFront"/>
            <a:lightRig rig="contrasting" dir="t">
              <a:rot lat="0" lon="0" rev="3000000"/>
            </a:lightRig>
          </a:scene3d>
          <a:sp3d contourW="7620">
            <a:bevelT w="95250" h="31750"/>
            <a:contourClr>
              <a:srgbClr val="333333"/>
            </a:contourClr>
          </a:sp3d>
        </p:spPr>
        <p:style>
          <a:lnRef idx="0">
            <a:scrgbClr r="0" g="0" b="0"/>
          </a:lnRef>
          <a:fillRef idx="0">
            <a:scrgbClr r="0" g="0" b="0"/>
          </a:fillRef>
          <a:effectRef idx="0">
            <a:scrgbClr r="0" g="0" b="0"/>
          </a:effectRef>
          <a:fontRef idx="minor"/>
        </p:style>
        <p:txBody>
          <a:bodyPr lIns="90000" tIns="45000" rIns="90000" bIns="45000" anchor="t">
            <a:noAutofit/>
          </a:bodyPr>
          <a:lstStyle/>
          <a:p>
            <a:pPr defTabSz="914400">
              <a:lnSpc>
                <a:spcPct val="100000"/>
              </a:lnSpc>
            </a:pPr>
            <a:endParaRPr lang="pl-PL" sz="1800" b="0" strike="noStrike" spc="-1">
              <a:solidFill>
                <a:srgbClr val="000000"/>
              </a:solidFill>
              <a:latin typeface="Arial"/>
              <a:ea typeface="DejaVu Sans"/>
            </a:endParaRPr>
          </a:p>
        </p:txBody>
      </p:sp>
      <p:sp>
        <p:nvSpPr>
          <p:cNvPr id="95" name="pole tekstowe 5"/>
          <p:cNvSpPr/>
          <p:nvPr/>
        </p:nvSpPr>
        <p:spPr>
          <a:xfrm>
            <a:off x="9345244" y="2543561"/>
            <a:ext cx="2846756" cy="367878"/>
          </a:xfrm>
          <a:prstGeom prst="rect">
            <a:avLst/>
          </a:prstGeom>
          <a:noFill/>
          <a:ln w="0">
            <a:noFill/>
          </a:ln>
        </p:spPr>
        <p:style>
          <a:lnRef idx="0">
            <a:scrgbClr r="0" g="0" b="0"/>
          </a:lnRef>
          <a:fillRef idx="0">
            <a:scrgbClr r="0" g="0" b="0"/>
          </a:fillRef>
          <a:effectRef idx="0">
            <a:scrgbClr r="0" g="0" b="0"/>
          </a:effectRef>
          <a:fontRef idx="minor"/>
        </p:style>
        <p:txBody>
          <a:bodyPr wrap="square" lIns="90000" tIns="45000" rIns="90000" bIns="45000" anchor="t">
            <a:spAutoFit/>
          </a:bodyPr>
          <a:lstStyle/>
          <a:p>
            <a:pPr defTabSz="914400">
              <a:lnSpc>
                <a:spcPct val="100000"/>
              </a:lnSpc>
            </a:pPr>
            <a:r>
              <a:rPr lang="pl-PL" sz="1800" b="1" strike="noStrike" spc="-1" dirty="0">
                <a:solidFill>
                  <a:schemeClr val="dk1"/>
                </a:solidFill>
                <a:latin typeface="Arial"/>
                <a:ea typeface="DejaVu Sans"/>
              </a:rPr>
              <a:t>BMF Port </a:t>
            </a:r>
            <a:r>
              <a:rPr lang="pl-PL" sz="1800" b="1" strike="noStrike" spc="-1" dirty="0" err="1">
                <a:solidFill>
                  <a:schemeClr val="dk1"/>
                </a:solidFill>
                <a:latin typeface="Arial"/>
                <a:ea typeface="DejaVu Sans"/>
              </a:rPr>
              <a:t>Burgas</a:t>
            </a:r>
            <a:r>
              <a:rPr lang="pl-PL" sz="1800" b="1" strike="noStrike" spc="-1" dirty="0">
                <a:solidFill>
                  <a:schemeClr val="dk1"/>
                </a:solidFill>
                <a:latin typeface="Arial"/>
                <a:ea typeface="DejaVu Sans"/>
              </a:rPr>
              <a:t> logo</a:t>
            </a:r>
            <a:endParaRPr lang="pl-PL" sz="1800" b="0" strike="noStrike" spc="-1" dirty="0">
              <a:solidFill>
                <a:srgbClr val="000000"/>
              </a:solidFill>
              <a:latin typeface="Arial"/>
            </a:endParaRPr>
          </a:p>
        </p:txBody>
      </p:sp>
      <p:sp>
        <p:nvSpPr>
          <p:cNvPr id="2" name="pole tekstowe 1">
            <a:extLst>
              <a:ext uri="{FF2B5EF4-FFF2-40B4-BE49-F238E27FC236}">
                <a16:creationId xmlns:a16="http://schemas.microsoft.com/office/drawing/2014/main" id="{29416978-6B3B-C0A1-648E-299B9F8ABD61}"/>
              </a:ext>
            </a:extLst>
          </p:cNvPr>
          <p:cNvSpPr txBox="1"/>
          <p:nvPr/>
        </p:nvSpPr>
        <p:spPr>
          <a:xfrm>
            <a:off x="1743840" y="6119734"/>
            <a:ext cx="8450080" cy="246221"/>
          </a:xfrm>
          <a:prstGeom prst="rect">
            <a:avLst/>
          </a:prstGeom>
          <a:noFill/>
        </p:spPr>
        <p:txBody>
          <a:bodyPr wrap="square" rtlCol="0">
            <a:spAutoFit/>
          </a:bodyPr>
          <a:lstStyle/>
          <a:p>
            <a:r>
              <a:rPr lang="pl-PL" sz="1000" i="1" dirty="0">
                <a:solidFill>
                  <a:srgbClr val="002060"/>
                </a:solidFill>
                <a:latin typeface="Poppins" panose="00000500000000000000" pitchFamily="2" charset="-18"/>
                <a:cs typeface="Poppins" panose="00000500000000000000" pitchFamily="2" charset="-18"/>
              </a:rPr>
              <a:t>Source</a:t>
            </a:r>
            <a:r>
              <a:rPr lang="pl-PL" sz="1000" i="1" dirty="0">
                <a:latin typeface="Poppins" panose="00000500000000000000" pitchFamily="2" charset="-18"/>
                <a:cs typeface="Poppins" panose="00000500000000000000" pitchFamily="2" charset="-18"/>
              </a:rPr>
              <a:t>: https://www.amberinfrastructure.com/news/press-releases/2021/3siif-makes-its-first-investment-in-the-port-sector/</a:t>
            </a:r>
            <a:endParaRPr lang="en-US" sz="1000" i="1" dirty="0">
              <a:latin typeface="Poppins" panose="00000500000000000000" pitchFamily="2" charset="-18"/>
              <a:cs typeface="Poppins" panose="00000500000000000000" pitchFamily="2" charset="-18"/>
            </a:endParaRPr>
          </a:p>
        </p:txBody>
      </p:sp>
      <p:sp>
        <p:nvSpPr>
          <p:cNvPr id="3" name="pole tekstowe 2">
            <a:extLst>
              <a:ext uri="{FF2B5EF4-FFF2-40B4-BE49-F238E27FC236}">
                <a16:creationId xmlns:a16="http://schemas.microsoft.com/office/drawing/2014/main" id="{84FFA8DB-DC27-8825-D6F7-A85E0AB0F748}"/>
              </a:ext>
            </a:extLst>
          </p:cNvPr>
          <p:cNvSpPr txBox="1"/>
          <p:nvPr/>
        </p:nvSpPr>
        <p:spPr>
          <a:xfrm>
            <a:off x="1743840" y="5542125"/>
            <a:ext cx="9392760" cy="523220"/>
          </a:xfrm>
          <a:prstGeom prst="rect">
            <a:avLst/>
          </a:prstGeom>
          <a:noFill/>
        </p:spPr>
        <p:txBody>
          <a:bodyPr wrap="square" rtlCol="0">
            <a:spAutoFit/>
          </a:bodyPr>
          <a:lstStyle/>
          <a:p>
            <a:r>
              <a:rPr lang="pl-PL" sz="1400" b="1" dirty="0" err="1">
                <a:latin typeface="Poppins" panose="00000500000000000000" pitchFamily="2" charset="-18"/>
                <a:cs typeface="Poppins" panose="00000500000000000000" pitchFamily="2" charset="-18"/>
              </a:rPr>
              <a:t>Website</a:t>
            </a:r>
            <a:r>
              <a:rPr lang="pl-PL" sz="1400" dirty="0">
                <a:latin typeface="Poppins" panose="00000500000000000000" pitchFamily="2" charset="-18"/>
                <a:cs typeface="Poppins" panose="00000500000000000000" pitchFamily="2" charset="-18"/>
              </a:rPr>
              <a:t>: </a:t>
            </a:r>
            <a:r>
              <a:rPr lang="pl-PL" sz="1400" dirty="0">
                <a:latin typeface="Poppins" panose="00000500000000000000" pitchFamily="2" charset="-18"/>
                <a:cs typeface="Poppins" panose="00000500000000000000" pitchFamily="2" charset="-18"/>
                <a:hlinkClick r:id="rId3"/>
              </a:rPr>
              <a:t>https://3seas.eu/media/news/3siif-makes-its-first-investment-in-the-port-sector</a:t>
            </a:r>
            <a:endParaRPr lang="pl-PL" sz="1400" dirty="0">
              <a:latin typeface="Poppins" panose="00000500000000000000" pitchFamily="2" charset="-18"/>
              <a:cs typeface="Poppins" panose="00000500000000000000" pitchFamily="2" charset="-18"/>
            </a:endParaRPr>
          </a:p>
          <a:p>
            <a:r>
              <a:rPr lang="pl-PL" sz="1400" b="1" dirty="0" err="1">
                <a:latin typeface="Poppins" panose="00000500000000000000" pitchFamily="2" charset="-18"/>
                <a:cs typeface="Poppins" panose="00000500000000000000" pitchFamily="2" charset="-18"/>
              </a:rPr>
              <a:t>See</a:t>
            </a:r>
            <a:r>
              <a:rPr lang="pl-PL" sz="1400" b="1" dirty="0">
                <a:latin typeface="Poppins" panose="00000500000000000000" pitchFamily="2" charset="-18"/>
                <a:cs typeface="Poppins" panose="00000500000000000000" pitchFamily="2" charset="-18"/>
              </a:rPr>
              <a:t> </a:t>
            </a:r>
            <a:r>
              <a:rPr lang="pl-PL" sz="1400" b="1" dirty="0" err="1">
                <a:latin typeface="Poppins" panose="00000500000000000000" pitchFamily="2" charset="-18"/>
                <a:cs typeface="Poppins" panose="00000500000000000000" pitchFamily="2" charset="-18"/>
              </a:rPr>
              <a:t>also</a:t>
            </a:r>
            <a:r>
              <a:rPr lang="pl-PL" sz="1400" b="1" dirty="0">
                <a:latin typeface="Poppins" panose="00000500000000000000" pitchFamily="2" charset="-18"/>
                <a:cs typeface="Poppins" panose="00000500000000000000" pitchFamily="2" charset="-18"/>
              </a:rPr>
              <a:t>: </a:t>
            </a:r>
            <a:r>
              <a:rPr lang="pl-PL" sz="1400" dirty="0">
                <a:latin typeface="Poppins" panose="00000500000000000000" pitchFamily="2" charset="-18"/>
                <a:cs typeface="Poppins" panose="00000500000000000000" pitchFamily="2" charset="-18"/>
              </a:rPr>
              <a:t>https://www.amberinfrastructure.com/sectors/case-studies/bmf-port-burgas</a:t>
            </a:r>
            <a:endParaRPr lang="en-US" sz="1400" dirty="0">
              <a:latin typeface="Poppins" panose="00000500000000000000" pitchFamily="2" charset="-18"/>
              <a:cs typeface="Poppins" panose="00000500000000000000" pitchFamily="2" charset="-18"/>
            </a:endParaRPr>
          </a:p>
        </p:txBody>
      </p:sp>
    </p:spTree>
  </p:cSld>
  <p:clrMapOvr>
    <a:masterClrMapping/>
  </p:clrMapOvr>
</p:sld>
</file>

<file path=ppt/theme/theme1.xml><?xml version="1.0" encoding="utf-8"?>
<a:theme xmlns:a="http://schemas.openxmlformats.org/drawingml/2006/main" name="2_Motyw pakietu Office">
  <a:themeElements>
    <a:clrScheme name="Pakiet 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6350" cap="flat" cmpd="sng" algn="ctr">
          <a:prstDash val="solid"/>
          <a:miter/>
        </a:ln>
        <a:ln w="12700" cap="flat" cmpd="sng" algn="ctr">
          <a:prstDash val="solid"/>
          <a:miter/>
        </a:ln>
        <a:ln w="1905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2_Motyw pakietu Office">
  <a:themeElements>
    <a:clrScheme name="Pakiet 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6350" cap="flat" cmpd="sng" algn="ctr">
          <a:prstDash val="solid"/>
          <a:miter/>
        </a:ln>
        <a:ln w="12700" cap="flat" cmpd="sng" algn="ctr">
          <a:prstDash val="solid"/>
          <a:miter/>
        </a:ln>
        <a:ln w="1905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Them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3326</TotalTime>
  <Words>1691</Words>
  <Application>Microsoft Office PowerPoint</Application>
  <PresentationFormat>Panoramiczny</PresentationFormat>
  <Paragraphs>139</Paragraphs>
  <Slides>15</Slides>
  <Notes>5</Notes>
  <HiddenSlides>0</HiddenSlides>
  <MMClips>0</MMClips>
  <ScaleCrop>false</ScaleCrop>
  <HeadingPairs>
    <vt:vector size="6" baseType="variant">
      <vt:variant>
        <vt:lpstr>Używane czcionki</vt:lpstr>
      </vt:variant>
      <vt:variant>
        <vt:i4>6</vt:i4>
      </vt:variant>
      <vt:variant>
        <vt:lpstr>Motyw</vt:lpstr>
      </vt:variant>
      <vt:variant>
        <vt:i4>2</vt:i4>
      </vt:variant>
      <vt:variant>
        <vt:lpstr>Tytuły slajdów</vt:lpstr>
      </vt:variant>
      <vt:variant>
        <vt:i4>15</vt:i4>
      </vt:variant>
    </vt:vector>
  </HeadingPairs>
  <TitlesOfParts>
    <vt:vector size="23" baseType="lpstr">
      <vt:lpstr>Arial</vt:lpstr>
      <vt:lpstr>Calibri</vt:lpstr>
      <vt:lpstr>Poppins</vt:lpstr>
      <vt:lpstr>Symbol</vt:lpstr>
      <vt:lpstr>Times New Roman</vt:lpstr>
      <vt:lpstr>Wingdings</vt:lpstr>
      <vt:lpstr>2_Motyw pakietu Office</vt:lpstr>
      <vt:lpstr>2_Motyw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Path towards electromobility Agenda for Central Europe</dc:title>
  <dc:subject/>
  <dc:creator>Konrad Poplawski</dc:creator>
  <dc:description/>
  <cp:lastModifiedBy>Jędrzej Błaszczak</cp:lastModifiedBy>
  <cp:revision>133</cp:revision>
  <dcterms:created xsi:type="dcterms:W3CDTF">2023-10-10T15:31:11Z</dcterms:created>
  <dcterms:modified xsi:type="dcterms:W3CDTF">2024-07-17T20:09:49Z</dcterms:modified>
  <dc:language>pl-PL</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0x010100796987001467C54CB43EC0A71BDED1D6</vt:lpwstr>
  </property>
  <property fmtid="{D5CDD505-2E9C-101B-9397-08002B2CF9AE}" pid="3" name="Notes">
    <vt:i4>4</vt:i4>
  </property>
  <property fmtid="{D5CDD505-2E9C-101B-9397-08002B2CF9AE}" pid="4" name="PresentationFormat">
    <vt:lpwstr>Panoramiczny</vt:lpwstr>
  </property>
  <property fmtid="{D5CDD505-2E9C-101B-9397-08002B2CF9AE}" pid="5" name="Slides">
    <vt:i4>22</vt:i4>
  </property>
</Properties>
</file>